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20" r:id="rId1"/>
  </p:sldMasterIdLst>
  <p:notesMasterIdLst>
    <p:notesMasterId r:id="rId59"/>
  </p:notesMasterIdLst>
  <p:sldIdLst>
    <p:sldId id="291" r:id="rId2"/>
    <p:sldId id="307" r:id="rId3"/>
    <p:sldId id="308" r:id="rId4"/>
    <p:sldId id="309" r:id="rId5"/>
    <p:sldId id="310" r:id="rId6"/>
    <p:sldId id="31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278" r:id="rId23"/>
    <p:sldId id="279" r:id="rId24"/>
    <p:sldId id="260" r:id="rId25"/>
    <p:sldId id="261" r:id="rId26"/>
    <p:sldId id="262" r:id="rId27"/>
    <p:sldId id="280" r:id="rId28"/>
    <p:sldId id="281" r:id="rId29"/>
    <p:sldId id="286" r:id="rId30"/>
    <p:sldId id="287" r:id="rId31"/>
    <p:sldId id="285" r:id="rId32"/>
    <p:sldId id="284" r:id="rId33"/>
    <p:sldId id="288" r:id="rId34"/>
    <p:sldId id="283" r:id="rId35"/>
    <p:sldId id="264" r:id="rId36"/>
    <p:sldId id="265" r:id="rId37"/>
    <p:sldId id="266" r:id="rId38"/>
    <p:sldId id="282" r:id="rId39"/>
    <p:sldId id="290" r:id="rId40"/>
    <p:sldId id="289"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Lst>
  <p:sldSz cx="9144000" cy="6858000" type="screen4x3"/>
  <p:notesSz cx="6858000" cy="9144000"/>
  <p:embeddedFontLst>
    <p:embeddedFont>
      <p:font typeface="Tahoma" panose="020B0604030504040204" pitchFamily="34" charset="0"/>
      <p:regular r:id="rId60"/>
      <p:bold r:id="rId61"/>
    </p:embeddedFont>
    <p:embeddedFont>
      <p:font typeface="cmmi10" panose="020B0604020202020204"/>
      <p:regular r:id="rId62"/>
    </p:embeddedFont>
    <p:embeddedFont>
      <p:font typeface="cmsy10" panose="020B0604020202020204"/>
      <p:regular r:id="rId63"/>
    </p:embeddedFont>
    <p:embeddedFont>
      <p:font typeface="Calibri" panose="020F0502020204030204" pitchFamily="34" charset="0"/>
      <p:regular r:id="rId64"/>
      <p:bold r:id="rId65"/>
      <p:italic r:id="rId66"/>
      <p:bold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01" autoAdjust="0"/>
    <p:restoredTop sz="83267" autoAdjust="0"/>
  </p:normalViewPr>
  <p:slideViewPr>
    <p:cSldViewPr>
      <p:cViewPr varScale="1">
        <p:scale>
          <a:sx n="89" d="100"/>
          <a:sy n="89" d="100"/>
        </p:scale>
        <p:origin x="-1358" y="-6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 Id="rId9"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46B365-EE9D-49BA-8017-E12414C13D7D}" type="datetimeFigureOut">
              <a:rPr lang="en-US" smtClean="0"/>
              <a:t>9/4/2017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881582-10EF-42F3-8C07-19FD2F59FF45}" type="slidenum">
              <a:rPr lang="en-US" smtClean="0"/>
              <a:t>‹#›</a:t>
            </a:fld>
            <a:endParaRPr lang="en-US"/>
          </a:p>
        </p:txBody>
      </p:sp>
    </p:spTree>
    <p:extLst>
      <p:ext uri="{BB962C8B-B14F-4D97-AF65-F5344CB8AC3E}">
        <p14:creationId xmlns:p14="http://schemas.microsoft.com/office/powerpoint/2010/main" val="1398214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81582-10EF-42F3-8C07-19FD2F59FF45}" type="slidenum">
              <a:rPr lang="en-US" smtClean="0"/>
              <a:t>2</a:t>
            </a:fld>
            <a:endParaRPr lang="en-US"/>
          </a:p>
        </p:txBody>
      </p:sp>
    </p:spTree>
    <p:extLst>
      <p:ext uri="{BB962C8B-B14F-4D97-AF65-F5344CB8AC3E}">
        <p14:creationId xmlns:p14="http://schemas.microsoft.com/office/powerpoint/2010/main" val="373923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415157A-50A7-433E-BBC5-EDAC0EE316B5}" type="slidenum">
              <a:rPr lang="en-US"/>
              <a:pPr/>
              <a:t>8</a:t>
            </a:fld>
            <a:endParaRPr lang="en-US"/>
          </a:p>
        </p:txBody>
      </p:sp>
      <p:sp>
        <p:nvSpPr>
          <p:cNvPr id="798722" name="Rectangle 7"/>
          <p:cNvSpPr txBox="1">
            <a:spLocks noGrp="1" noChangeArrowheads="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464" tIns="42732" rIns="85464" bIns="42732"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5EFD91B9-7416-4715-8294-D96E90671C03}" type="slidenum">
              <a:rPr lang="en-US" sz="1100"/>
              <a:pPr algn="r"/>
              <a:t>8</a:t>
            </a:fld>
            <a:endParaRPr lang="en-US" sz="1100"/>
          </a:p>
        </p:txBody>
      </p:sp>
      <p:sp>
        <p:nvSpPr>
          <p:cNvPr id="798723" name="Rectangle 2"/>
          <p:cNvSpPr>
            <a:spLocks noGrp="1" noRot="1" noChangeAspect="1" noChangeArrowheads="1" noTextEdit="1"/>
          </p:cNvSpPr>
          <p:nvPr>
            <p:ph type="sldImg"/>
          </p:nvPr>
        </p:nvSpPr>
        <p:spPr>
          <a:xfrm>
            <a:off x="1143000" y="685800"/>
            <a:ext cx="4573588" cy="3430588"/>
          </a:xfrm>
          <a:ln/>
        </p:spPr>
      </p:sp>
      <p:sp>
        <p:nvSpPr>
          <p:cNvPr id="798724" name="Rectangle 3"/>
          <p:cNvSpPr>
            <a:spLocks noGrp="1" noChangeArrowheads="1"/>
          </p:cNvSpPr>
          <p:nvPr>
            <p:ph type="body" idx="1"/>
          </p:nvPr>
        </p:nvSpPr>
        <p:spPr/>
        <p:txBody>
          <a:bodyPr lIns="85464" tIns="42732" rIns="85464" bIns="42732"/>
          <a:lstStyle/>
          <a:p>
            <a:endParaRPr lang="en-US"/>
          </a:p>
        </p:txBody>
      </p:sp>
    </p:spTree>
    <p:extLst>
      <p:ext uri="{BB962C8B-B14F-4D97-AF65-F5344CB8AC3E}">
        <p14:creationId xmlns:p14="http://schemas.microsoft.com/office/powerpoint/2010/main" val="129760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0B906B5-2CB6-46C7-A1D7-CFE5757E9237}" type="slidenum">
              <a:rPr lang="en-US"/>
              <a:pPr/>
              <a:t>9</a:t>
            </a:fld>
            <a:endParaRPr lang="en-US"/>
          </a:p>
        </p:txBody>
      </p:sp>
      <p:sp>
        <p:nvSpPr>
          <p:cNvPr id="800770" name="Rectangle 7"/>
          <p:cNvSpPr txBox="1">
            <a:spLocks noGrp="1" noChangeArrowheads="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464" tIns="42732" rIns="85464" bIns="42732"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40D25F23-1AEA-40E4-9B9B-3B32F0F5DA37}" type="slidenum">
              <a:rPr lang="en-US" sz="1100"/>
              <a:pPr algn="r"/>
              <a:t>9</a:t>
            </a:fld>
            <a:endParaRPr lang="en-US" sz="1100"/>
          </a:p>
        </p:txBody>
      </p:sp>
      <p:sp>
        <p:nvSpPr>
          <p:cNvPr id="800771" name="Rectangle 2"/>
          <p:cNvSpPr>
            <a:spLocks noGrp="1" noRot="1" noChangeAspect="1" noChangeArrowheads="1" noTextEdit="1"/>
          </p:cNvSpPr>
          <p:nvPr>
            <p:ph type="sldImg"/>
          </p:nvPr>
        </p:nvSpPr>
        <p:spPr>
          <a:xfrm>
            <a:off x="1143000" y="685800"/>
            <a:ext cx="4573588" cy="3430588"/>
          </a:xfrm>
          <a:ln/>
        </p:spPr>
      </p:sp>
      <p:sp>
        <p:nvSpPr>
          <p:cNvPr id="800772" name="Rectangle 3"/>
          <p:cNvSpPr>
            <a:spLocks noGrp="1" noChangeArrowheads="1"/>
          </p:cNvSpPr>
          <p:nvPr>
            <p:ph type="body" idx="1"/>
          </p:nvPr>
        </p:nvSpPr>
        <p:spPr/>
        <p:txBody>
          <a:bodyPr lIns="85464" tIns="42732" rIns="85464" bIns="42732"/>
          <a:lstStyle/>
          <a:p>
            <a:endParaRPr lang="en-US"/>
          </a:p>
        </p:txBody>
      </p:sp>
    </p:spTree>
    <p:extLst>
      <p:ext uri="{BB962C8B-B14F-4D97-AF65-F5344CB8AC3E}">
        <p14:creationId xmlns:p14="http://schemas.microsoft.com/office/powerpoint/2010/main" val="3600207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Lambda2 corresponds to local pressure minima</a:t>
            </a:r>
            <a:r>
              <a:rPr lang="en-US" baseline="0" dirty="0" smtClean="0"/>
              <a:t> in a plane -&gt; equivalent to two positive eigenvalues of the pressure hessian -&gt; two negative eigenvalues of </a:t>
            </a:r>
            <a:r>
              <a:rPr lang="en-US" dirty="0" smtClean="0"/>
              <a:t>S</a:t>
            </a:r>
            <a:r>
              <a:rPr lang="en-US" baseline="30000" dirty="0" smtClean="0"/>
              <a:t>2</a:t>
            </a:r>
            <a:r>
              <a:rPr lang="en-US" dirty="0" smtClean="0"/>
              <a:t> + </a:t>
            </a:r>
            <a:r>
              <a:rPr lang="en-US" dirty="0" smtClean="0">
                <a:latin typeface="Symbol" pitchFamily="18" charset="2"/>
                <a:sym typeface="Symbol" pitchFamily="18" charset="2"/>
              </a:rPr>
              <a:t></a:t>
            </a:r>
            <a:r>
              <a:rPr lang="en-US" baseline="30000" dirty="0" smtClean="0">
                <a:latin typeface="Symbol" pitchFamily="18" charset="2"/>
                <a:sym typeface="Symbol" pitchFamily="18" charset="2"/>
              </a:rPr>
              <a:t>2 -&gt; as l1 &gt;= l2 &gt;=</a:t>
            </a:r>
            <a:r>
              <a:rPr lang="en-US" baseline="0" dirty="0" smtClean="0">
                <a:latin typeface="Symbol" pitchFamily="18" charset="2"/>
                <a:sym typeface="Symbol" pitchFamily="18" charset="2"/>
              </a:rPr>
              <a:t> l3 and all eigenvalues are real-&gt; l2 &lt; 0</a:t>
            </a:r>
          </a:p>
          <a:p>
            <a:r>
              <a:rPr lang="en-US" baseline="0" dirty="0" smtClean="0">
                <a:latin typeface="Symbol" pitchFamily="18" charset="2"/>
                <a:sym typeface="Symbol" pitchFamily="18" charset="2"/>
              </a:rPr>
              <a:t>See [On the identification of a vortex, </a:t>
            </a:r>
            <a:r>
              <a:rPr lang="en-US" baseline="0" dirty="0" err="1" smtClean="0">
                <a:latin typeface="Symbol" pitchFamily="18" charset="2"/>
                <a:sym typeface="Symbol" pitchFamily="18" charset="2"/>
              </a:rPr>
              <a:t>Jinhee</a:t>
            </a:r>
            <a:r>
              <a:rPr lang="en-US" baseline="0" dirty="0" smtClean="0">
                <a:latin typeface="Symbol" pitchFamily="18" charset="2"/>
                <a:sym typeface="Symbol" pitchFamily="18" charset="2"/>
              </a:rPr>
              <a:t> </a:t>
            </a:r>
            <a:r>
              <a:rPr lang="en-US" baseline="0" dirty="0" err="1" smtClean="0">
                <a:latin typeface="Symbol" pitchFamily="18" charset="2"/>
                <a:sym typeface="Symbol" pitchFamily="18" charset="2"/>
              </a:rPr>
              <a:t>Jeong</a:t>
            </a:r>
            <a:r>
              <a:rPr lang="en-US" baseline="0" dirty="0" smtClean="0">
                <a:latin typeface="Symbol" pitchFamily="18" charset="2"/>
                <a:sym typeface="Symbol" pitchFamily="18" charset="2"/>
              </a:rPr>
              <a:t>, </a:t>
            </a:r>
            <a:r>
              <a:rPr lang="en-US" baseline="0" dirty="0" err="1" smtClean="0">
                <a:latin typeface="Symbol" pitchFamily="18" charset="2"/>
                <a:sym typeface="Symbol" pitchFamily="18" charset="2"/>
              </a:rPr>
              <a:t>Fazle</a:t>
            </a:r>
            <a:r>
              <a:rPr lang="en-US" baseline="0" dirty="0" smtClean="0">
                <a:latin typeface="Symbol" pitchFamily="18" charset="2"/>
                <a:sym typeface="Symbol" pitchFamily="18" charset="2"/>
              </a:rPr>
              <a:t> Hussain, 1995]</a:t>
            </a:r>
            <a:endParaRPr lang="en-US" dirty="0"/>
          </a:p>
        </p:txBody>
      </p:sp>
      <p:sp>
        <p:nvSpPr>
          <p:cNvPr id="4" name="Slide Number Placeholder 3"/>
          <p:cNvSpPr>
            <a:spLocks noGrp="1"/>
          </p:cNvSpPr>
          <p:nvPr>
            <p:ph type="sldNum" sz="quarter" idx="10"/>
          </p:nvPr>
        </p:nvSpPr>
        <p:spPr/>
        <p:txBody>
          <a:bodyPr/>
          <a:lstStyle/>
          <a:p>
            <a:fld id="{82881582-10EF-42F3-8C07-19FD2F59FF45}" type="slidenum">
              <a:rPr lang="en-US" smtClean="0"/>
              <a:t>20</a:t>
            </a:fld>
            <a:endParaRPr lang="en-US"/>
          </a:p>
        </p:txBody>
      </p:sp>
    </p:spTree>
    <p:extLst>
      <p:ext uri="{BB962C8B-B14F-4D97-AF65-F5344CB8AC3E}">
        <p14:creationId xmlns:p14="http://schemas.microsoft.com/office/powerpoint/2010/main" val="89918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3A5B25-7114-432D-BDC2-9B3A75D84AD3}" type="slidenum">
              <a:rPr lang="en-US"/>
              <a:pPr/>
              <a:t>34</a:t>
            </a:fld>
            <a:endParaRPr lang="en-US"/>
          </a:p>
        </p:txBody>
      </p:sp>
      <p:sp>
        <p:nvSpPr>
          <p:cNvPr id="1309698" name="Rectangle 2"/>
          <p:cNvSpPr>
            <a:spLocks noGrp="1" noRot="1" noChangeAspect="1" noChangeArrowheads="1" noTextEdit="1"/>
          </p:cNvSpPr>
          <p:nvPr>
            <p:ph type="sldImg"/>
          </p:nvPr>
        </p:nvSpPr>
        <p:spPr>
          <a:ln/>
        </p:spPr>
      </p:sp>
      <p:sp>
        <p:nvSpPr>
          <p:cNvPr id="1309699"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136521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Text Box 8"/>
          <p:cNvSpPr txBox="1">
            <a:spLocks noChangeArrowheads="1"/>
          </p:cNvSpPr>
          <p:nvPr/>
        </p:nvSpPr>
        <p:spPr bwMode="auto">
          <a:xfrm>
            <a:off x="2362200" y="847270"/>
            <a:ext cx="64173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Visualization, DD2257</a:t>
            </a:r>
          </a:p>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Prof. Dr. Tino Weinkauf</a:t>
            </a:r>
          </a:p>
        </p:txBody>
      </p:sp>
      <p:sp>
        <p:nvSpPr>
          <p:cNvPr id="8194" name="Rectangle 2"/>
          <p:cNvSpPr>
            <a:spLocks noGrp="1" noChangeArrowheads="1"/>
          </p:cNvSpPr>
          <p:nvPr>
            <p:ph type="ctrTitle"/>
          </p:nvPr>
        </p:nvSpPr>
        <p:spPr>
          <a:xfrm>
            <a:off x="2362200" y="2362200"/>
            <a:ext cx="6400800" cy="762000"/>
          </a:xfrm>
          <a:noFill/>
        </p:spPr>
        <p:txBody>
          <a:bodyPr anchor="b"/>
          <a:lstStyle>
            <a:lvl1pPr>
              <a:defRPr sz="2400"/>
            </a:lvl1pPr>
          </a:lstStyle>
          <a:p>
            <a:pPr lvl="0"/>
            <a:r>
              <a:rPr lang="en-US" noProof="0" smtClean="0"/>
              <a:t>Click to edit Master title style</a:t>
            </a:r>
            <a:endParaRPr lang="de-DE" noProof="0" dirty="0" smtClean="0"/>
          </a:p>
        </p:txBody>
      </p:sp>
      <p:sp>
        <p:nvSpPr>
          <p:cNvPr id="8195" name="Rectangle 3"/>
          <p:cNvSpPr>
            <a:spLocks noGrp="1" noChangeArrowheads="1"/>
          </p:cNvSpPr>
          <p:nvPr>
            <p:ph type="subTitle" idx="1"/>
          </p:nvPr>
        </p:nvSpPr>
        <p:spPr>
          <a:xfrm>
            <a:off x="2362200" y="3581400"/>
            <a:ext cx="6400800" cy="3124199"/>
          </a:xfrm>
          <a:noFill/>
        </p:spPr>
        <p:txBody>
          <a:bodyPr/>
          <a:lstStyle>
            <a:lvl1pPr marL="0" indent="0" algn="r">
              <a:spcBef>
                <a:spcPct val="0"/>
              </a:spcBef>
              <a:buFont typeface="Wingdings" pitchFamily="2" charset="2"/>
              <a:buNone/>
              <a:defRPr sz="2000"/>
            </a:lvl1pPr>
          </a:lstStyle>
          <a:p>
            <a:pPr lvl="0"/>
            <a:r>
              <a:rPr lang="en-US" noProof="0" smtClean="0"/>
              <a:t>Click to edit Master subtitle style</a:t>
            </a:r>
            <a:endParaRPr lang="de-DE" noProof="0" dirty="0" smtClean="0"/>
          </a:p>
        </p:txBody>
      </p:sp>
      <p:sp>
        <p:nvSpPr>
          <p:cNvPr id="8196" name="Rectangle 4"/>
          <p:cNvSpPr>
            <a:spLocks noGrp="1" noChangeArrowheads="1"/>
          </p:cNvSpPr>
          <p:nvPr>
            <p:ph type="dt" sz="half" idx="2"/>
          </p:nvPr>
        </p:nvSpPr>
        <p:spPr>
          <a:xfrm>
            <a:off x="990600" y="6248400"/>
            <a:ext cx="1905000" cy="457200"/>
          </a:xfrm>
          <a:prstGeom prst="rect">
            <a:avLst/>
          </a:prstGeom>
        </p:spPr>
        <p:txBody>
          <a:bodyPr/>
          <a:lstStyle>
            <a:lvl1pPr algn="l">
              <a:defRPr sz="1400">
                <a:solidFill>
                  <a:schemeClr val="bg2"/>
                </a:solidFill>
                <a:latin typeface="Tahoma" pitchFamily="34" charset="0"/>
              </a:defRPr>
            </a:lvl1pPr>
          </a:lstStyle>
          <a:p>
            <a:endParaRPr lang="en-US"/>
          </a:p>
        </p:txBody>
      </p:sp>
      <p:sp>
        <p:nvSpPr>
          <p:cNvPr id="8197" name="Rectangle 5"/>
          <p:cNvSpPr>
            <a:spLocks noGrp="1" noChangeArrowheads="1"/>
          </p:cNvSpPr>
          <p:nvPr>
            <p:ph type="ftr" sz="quarter" idx="3"/>
          </p:nvPr>
        </p:nvSpPr>
        <p:spPr>
          <a:xfrm>
            <a:off x="3429000" y="6248400"/>
            <a:ext cx="2895600" cy="457200"/>
          </a:xfrm>
          <a:prstGeom prst="rect">
            <a:avLst/>
          </a:prstGeom>
        </p:spPr>
        <p:txBody>
          <a:bodyPr/>
          <a:lstStyle>
            <a:lvl1pPr algn="ctr">
              <a:defRPr sz="1400">
                <a:solidFill>
                  <a:schemeClr val="bg2"/>
                </a:solidFill>
                <a:latin typeface="Tahoma" pitchFamily="34" charset="0"/>
              </a:defRPr>
            </a:lvl1pPr>
          </a:lstStyle>
          <a:p>
            <a:endParaRPr lang="en-US"/>
          </a:p>
        </p:txBody>
      </p:sp>
      <p:sp>
        <p:nvSpPr>
          <p:cNvPr id="8198" name="Rectangle 6"/>
          <p:cNvSpPr>
            <a:spLocks noGrp="1" noChangeArrowheads="1"/>
          </p:cNvSpPr>
          <p:nvPr>
            <p:ph type="sldNum" sz="quarter" idx="4"/>
          </p:nvPr>
        </p:nvSpPr>
        <p:spPr bwMode="auto">
          <a:xfrm>
            <a:off x="68580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solidFill>
                  <a:schemeClr val="bg2"/>
                </a:solidFill>
                <a:latin typeface="Tahoma" pitchFamily="34" charset="0"/>
              </a:defRPr>
            </a:lvl1pPr>
          </a:lstStyle>
          <a:p>
            <a:fld id="{3ACAD06D-12F8-4B34-93F4-C1623D38285A}" type="slidenum">
              <a:rPr lang="en-US" smtClean="0"/>
              <a:pPr/>
              <a:t>‹#›</a:t>
            </a:fld>
            <a:endParaRPr lang="en-US"/>
          </a:p>
        </p:txBody>
      </p:sp>
      <p:pic>
        <p:nvPicPr>
          <p:cNvPr id="1026" name="Picture 2" descr="D:\Projekte\KTH\KTH Logo\RGB, Screen\KTH_Logotyp_RGB_20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94135"/>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028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Mars">
    <p:bg>
      <p:bgRef idx="1001">
        <a:schemeClr val="bg2"/>
      </p:bgRef>
    </p:bg>
    <p:spTree>
      <p:nvGrpSpPr>
        <p:cNvPr id="1" name=""/>
        <p:cNvGrpSpPr/>
        <p:nvPr/>
      </p:nvGrpSpPr>
      <p:grpSpPr>
        <a:xfrm>
          <a:off x="0" y="0"/>
          <a:ext cx="0" cy="0"/>
          <a:chOff x="0" y="0"/>
          <a:chExt cx="0" cy="0"/>
        </a:xfrm>
      </p:grpSpPr>
      <p:pic>
        <p:nvPicPr>
          <p:cNvPr id="8194" name="Picture 2" descr="D:\Shot\Mars\AroundMars\AroundMars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Shot\Mars\AroundMars\AroundMarsBackgroun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629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8103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36702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8103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3670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28600" y="304800"/>
            <a:ext cx="8686800" cy="1143000"/>
          </a:xfrm>
          <a:solidFill>
            <a:schemeClr val="bg1">
              <a:alpha val="50000"/>
            </a:schemeClr>
          </a:solidFill>
        </p:spPr>
        <p:txBody>
          <a:bodyPr anchor="t" anchorCtr="0"/>
          <a:lstStyle>
            <a:lvl1pPr algn="ctr">
              <a:defRPr sz="2800"/>
            </a:lvl1pPr>
          </a:lstStyle>
          <a:p>
            <a:r>
              <a:rPr lang="en-US" noProof="0" smtClean="0"/>
              <a:t>Click to edit Master title style</a:t>
            </a:r>
            <a:endParaRPr lang="en-US" noProof="0" dirty="0"/>
          </a:p>
        </p:txBody>
      </p:sp>
      <p:sp>
        <p:nvSpPr>
          <p:cNvPr id="6147" name="Rectangle 3"/>
          <p:cNvSpPr>
            <a:spLocks noGrp="1" noChangeArrowheads="1"/>
          </p:cNvSpPr>
          <p:nvPr>
            <p:ph type="subTitle" idx="1"/>
          </p:nvPr>
        </p:nvSpPr>
        <p:spPr>
          <a:xfrm>
            <a:off x="457200" y="1740569"/>
            <a:ext cx="8229600" cy="697832"/>
          </a:xfrm>
          <a:solidFill>
            <a:schemeClr val="bg1">
              <a:alpha val="50000"/>
            </a:schemeClr>
          </a:solidFill>
        </p:spPr>
        <p:txBody>
          <a:bodyPr/>
          <a:lstStyle>
            <a:lvl1pPr marL="0" marR="0" indent="0" algn="l" defTabSz="914400" rtl="0" eaLnBrk="1" fontAlgn="base" latinLnBrk="0" hangingPunct="1">
              <a:lnSpc>
                <a:spcPct val="100000"/>
              </a:lnSpc>
              <a:spcBef>
                <a:spcPct val="0"/>
              </a:spcBef>
              <a:spcAft>
                <a:spcPct val="0"/>
              </a:spcAft>
              <a:buClrTx/>
              <a:buSzPct val="100000"/>
              <a:buFont typeface="Wingdings" pitchFamily="2" charset="2"/>
              <a:buNone/>
              <a:tabLst>
                <a:tab pos="3886200" algn="r"/>
                <a:tab pos="4114800" algn="ctr"/>
                <a:tab pos="4343400" algn="l"/>
              </a:tabLst>
              <a:defRPr sz="2400" baseline="0"/>
            </a:lvl1pPr>
          </a:lstStyle>
          <a:p>
            <a:pPr algn="l">
              <a:tabLst>
                <a:tab pos="3886200" algn="r"/>
                <a:tab pos="4114800" algn="ctr"/>
                <a:tab pos="4343400" algn="l"/>
              </a:tabLst>
            </a:pPr>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2800" b="1" cap="all"/>
            </a:lvl1pPr>
          </a:lstStyle>
          <a:p>
            <a:r>
              <a:rPr lang="en-US" smtClean="0"/>
              <a:t>Click to edit Master title style</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sz="half" idx="1"/>
          </p:nvPr>
        </p:nvSpPr>
        <p:spPr>
          <a:xfrm>
            <a:off x="250825"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Inhaltsplatzhalter 3"/>
          <p:cNvSpPr>
            <a:spLocks noGrp="1"/>
          </p:cNvSpPr>
          <p:nvPr>
            <p:ph sz="half" idx="2"/>
          </p:nvPr>
        </p:nvSpPr>
        <p:spPr>
          <a:xfrm>
            <a:off x="4648200"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447800" y="115888"/>
            <a:ext cx="744537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das </a:t>
            </a:r>
            <a:r>
              <a:rPr lang="en-US" noProof="0" dirty="0" err="1" smtClean="0"/>
              <a:t>Titelformat</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p:txBody>
      </p:sp>
      <p:sp>
        <p:nvSpPr>
          <p:cNvPr id="5123" name="Rectangle 3"/>
          <p:cNvSpPr>
            <a:spLocks noGrp="1" noChangeArrowheads="1"/>
          </p:cNvSpPr>
          <p:nvPr>
            <p:ph type="body" idx="1"/>
          </p:nvPr>
        </p:nvSpPr>
        <p:spPr bwMode="auto">
          <a:xfrm>
            <a:off x="250825" y="549275"/>
            <a:ext cx="8642350" cy="5759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die </a:t>
            </a:r>
            <a:r>
              <a:rPr lang="en-US" noProof="0" dirty="0" err="1" smtClean="0"/>
              <a:t>Formate</a:t>
            </a:r>
            <a:r>
              <a:rPr lang="en-US" noProof="0" dirty="0" smtClean="0"/>
              <a:t> des </a:t>
            </a:r>
            <a:r>
              <a:rPr lang="en-US" noProof="0" dirty="0" err="1" smtClean="0"/>
              <a:t>Vorlagentextes</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5126" name="Text Box 6"/>
          <p:cNvSpPr txBox="1">
            <a:spLocks noChangeArrowheads="1"/>
          </p:cNvSpPr>
          <p:nvPr/>
        </p:nvSpPr>
        <p:spPr bwMode="auto">
          <a:xfrm>
            <a:off x="250825" y="6453188"/>
            <a:ext cx="6759575" cy="246221"/>
          </a:xfrm>
          <a:prstGeom prst="rect">
            <a:avLst/>
          </a:prstGeom>
          <a:noFill/>
          <a:ln w="9525">
            <a:noFill/>
            <a:miter lim="800000"/>
            <a:headEnd/>
            <a:tailEnd/>
          </a:ln>
          <a:effectLst/>
        </p:spPr>
        <p:txBody>
          <a:bodyPr wrap="square">
            <a:spAutoFit/>
          </a:bodyPr>
          <a:lstStyle/>
          <a:p>
            <a:pPr algn="l">
              <a:spcBef>
                <a:spcPct val="50000"/>
              </a:spcBef>
            </a:pPr>
            <a:r>
              <a:rPr lang="en-US" sz="1000" i="1" dirty="0" smtClean="0">
                <a:solidFill>
                  <a:srgbClr val="7F7F7F"/>
                </a:solidFill>
              </a:rPr>
              <a:t>Visualization, Tino Weinkauf, KTH Stockholm</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675" r:id="rId13"/>
    <p:sldLayoutId id="2147483679" r:id="rId14"/>
  </p:sldLayoutIdLst>
  <p:timing>
    <p:tnLst>
      <p:par>
        <p:cTn id="1" dur="indefinite" restart="never" nodeType="tmRoot"/>
      </p:par>
    </p:tnLst>
  </p:timing>
  <p:txStyles>
    <p:titleStyle>
      <a:lvl1pPr algn="r" rtl="0" eaLnBrk="1" fontAlgn="base" hangingPunct="1">
        <a:spcBef>
          <a:spcPct val="0"/>
        </a:spcBef>
        <a:spcAft>
          <a:spcPct val="0"/>
        </a:spcAft>
        <a:defRPr sz="1200" b="1" i="1">
          <a:solidFill>
            <a:schemeClr val="tx1"/>
          </a:solidFill>
          <a:latin typeface="+mj-lt"/>
          <a:ea typeface="+mj-ea"/>
          <a:cs typeface="+mj-cs"/>
        </a:defRPr>
      </a:lvl1pPr>
      <a:lvl2pPr algn="r" rtl="0" eaLnBrk="1" fontAlgn="base" hangingPunct="1">
        <a:spcBef>
          <a:spcPct val="0"/>
        </a:spcBef>
        <a:spcAft>
          <a:spcPct val="0"/>
        </a:spcAft>
        <a:defRPr sz="1200" b="1" i="1">
          <a:solidFill>
            <a:schemeClr val="tx1"/>
          </a:solidFill>
          <a:latin typeface="Arial" pitchFamily="34" charset="0"/>
        </a:defRPr>
      </a:lvl2pPr>
      <a:lvl3pPr algn="r" rtl="0" eaLnBrk="1" fontAlgn="base" hangingPunct="1">
        <a:spcBef>
          <a:spcPct val="0"/>
        </a:spcBef>
        <a:spcAft>
          <a:spcPct val="0"/>
        </a:spcAft>
        <a:defRPr sz="1200" b="1" i="1">
          <a:solidFill>
            <a:schemeClr val="tx1"/>
          </a:solidFill>
          <a:latin typeface="Arial" pitchFamily="34" charset="0"/>
        </a:defRPr>
      </a:lvl3pPr>
      <a:lvl4pPr algn="r" rtl="0" eaLnBrk="1" fontAlgn="base" hangingPunct="1">
        <a:spcBef>
          <a:spcPct val="0"/>
        </a:spcBef>
        <a:spcAft>
          <a:spcPct val="0"/>
        </a:spcAft>
        <a:defRPr sz="1200" b="1" i="1">
          <a:solidFill>
            <a:schemeClr val="tx1"/>
          </a:solidFill>
          <a:latin typeface="Arial" pitchFamily="34" charset="0"/>
        </a:defRPr>
      </a:lvl4pPr>
      <a:lvl5pPr algn="r" rtl="0" eaLnBrk="1" fontAlgn="base" hangingPunct="1">
        <a:spcBef>
          <a:spcPct val="0"/>
        </a:spcBef>
        <a:spcAft>
          <a:spcPct val="0"/>
        </a:spcAft>
        <a:defRPr sz="1200" b="1" i="1">
          <a:solidFill>
            <a:schemeClr val="tx1"/>
          </a:solidFill>
          <a:latin typeface="Arial" pitchFamily="34" charset="0"/>
        </a:defRPr>
      </a:lvl5pPr>
      <a:lvl6pPr marL="457200" algn="r" rtl="0" eaLnBrk="1" fontAlgn="base" hangingPunct="1">
        <a:spcBef>
          <a:spcPct val="0"/>
        </a:spcBef>
        <a:spcAft>
          <a:spcPct val="0"/>
        </a:spcAft>
        <a:defRPr sz="1200" b="1" i="1">
          <a:solidFill>
            <a:schemeClr val="tx1"/>
          </a:solidFill>
          <a:latin typeface="Arial" pitchFamily="34" charset="0"/>
        </a:defRPr>
      </a:lvl6pPr>
      <a:lvl7pPr marL="914400" algn="r" rtl="0" eaLnBrk="1" fontAlgn="base" hangingPunct="1">
        <a:spcBef>
          <a:spcPct val="0"/>
        </a:spcBef>
        <a:spcAft>
          <a:spcPct val="0"/>
        </a:spcAft>
        <a:defRPr sz="1200" b="1" i="1">
          <a:solidFill>
            <a:schemeClr val="tx1"/>
          </a:solidFill>
          <a:latin typeface="Arial" pitchFamily="34" charset="0"/>
        </a:defRPr>
      </a:lvl7pPr>
      <a:lvl8pPr marL="1371600" algn="r" rtl="0" eaLnBrk="1" fontAlgn="base" hangingPunct="1">
        <a:spcBef>
          <a:spcPct val="0"/>
        </a:spcBef>
        <a:spcAft>
          <a:spcPct val="0"/>
        </a:spcAft>
        <a:defRPr sz="1200" b="1" i="1">
          <a:solidFill>
            <a:schemeClr val="tx1"/>
          </a:solidFill>
          <a:latin typeface="Arial" pitchFamily="34" charset="0"/>
        </a:defRPr>
      </a:lvl8pPr>
      <a:lvl9pPr marL="1828800" algn="r" rtl="0" eaLnBrk="1" fontAlgn="base" hangingPunct="1">
        <a:spcBef>
          <a:spcPct val="0"/>
        </a:spcBef>
        <a:spcAft>
          <a:spcPct val="0"/>
        </a:spcAft>
        <a:defRPr sz="1200" b="1" i="1">
          <a:solidFill>
            <a:schemeClr val="tx1"/>
          </a:solidFill>
          <a:latin typeface="Arial" pitchFamily="34" charset="0"/>
        </a:defRPr>
      </a:lvl9pPr>
    </p:titleStyle>
    <p:body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26.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27.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15.bin"/><Relationship Id="rId18" Type="http://schemas.openxmlformats.org/officeDocument/2006/relationships/image" Target="../media/image36.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33.wmf"/><Relationship Id="rId17" Type="http://schemas.openxmlformats.org/officeDocument/2006/relationships/oleObject" Target="../embeddings/oleObject17.bin"/><Relationship Id="rId2" Type="http://schemas.openxmlformats.org/officeDocument/2006/relationships/slideLayout" Target="../slideLayouts/slideLayout3.xml"/><Relationship Id="rId16" Type="http://schemas.openxmlformats.org/officeDocument/2006/relationships/image" Target="../media/image35.wmf"/><Relationship Id="rId20" Type="http://schemas.openxmlformats.org/officeDocument/2006/relationships/image" Target="../media/image37.wmf"/><Relationship Id="rId1" Type="http://schemas.openxmlformats.org/officeDocument/2006/relationships/vmlDrawing" Target="../drawings/vmlDrawing7.vml"/><Relationship Id="rId6" Type="http://schemas.openxmlformats.org/officeDocument/2006/relationships/image" Target="../media/image30.w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oleObject" Target="../embeddings/oleObject16.bin"/><Relationship Id="rId10" Type="http://schemas.openxmlformats.org/officeDocument/2006/relationships/image" Target="../media/image32.wmf"/><Relationship Id="rId19" Type="http://schemas.openxmlformats.org/officeDocument/2006/relationships/oleObject" Target="../embeddings/oleObject18.bin"/><Relationship Id="rId4" Type="http://schemas.openxmlformats.org/officeDocument/2006/relationships/image" Target="../media/image29.wmf"/><Relationship Id="rId9" Type="http://schemas.openxmlformats.org/officeDocument/2006/relationships/oleObject" Target="../embeddings/oleObject13.bin"/><Relationship Id="rId14" Type="http://schemas.openxmlformats.org/officeDocument/2006/relationships/image" Target="../media/image34.wmf"/></Relationships>
</file>

<file path=ppt/slides/_rels/slide17.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42.w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39.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22.bin"/><Relationship Id="rId14" Type="http://schemas.openxmlformats.org/officeDocument/2006/relationships/image" Target="../media/image43.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45.wmf"/><Relationship Id="rId5" Type="http://schemas.openxmlformats.org/officeDocument/2006/relationships/oleObject" Target="../embeddings/oleObject26.bin"/><Relationship Id="rId4" Type="http://schemas.openxmlformats.org/officeDocument/2006/relationships/image" Target="../media/image44.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vmlDrawing" Target="../drawings/vmlDrawing10.vml"/><Relationship Id="rId4" Type="http://schemas.openxmlformats.org/officeDocument/2006/relationships/image" Target="../media/image46.wmf"/></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1.xml"/><Relationship Id="rId18" Type="http://schemas.openxmlformats.org/officeDocument/2006/relationships/image" Target="../media/image7.png"/><Relationship Id="rId3" Type="http://schemas.openxmlformats.org/officeDocument/2006/relationships/tags" Target="../tags/tag3.xml"/><Relationship Id="rId21" Type="http://schemas.openxmlformats.org/officeDocument/2006/relationships/image" Target="../media/image10.png"/><Relationship Id="rId7" Type="http://schemas.openxmlformats.org/officeDocument/2006/relationships/tags" Target="../tags/tag7.xml"/><Relationship Id="rId12" Type="http://schemas.openxmlformats.org/officeDocument/2006/relationships/slideLayout" Target="../slideLayouts/slideLayout7.xml"/><Relationship Id="rId17" Type="http://schemas.openxmlformats.org/officeDocument/2006/relationships/image" Target="../media/image6.png"/><Relationship Id="rId2" Type="http://schemas.openxmlformats.org/officeDocument/2006/relationships/tags" Target="../tags/tag2.xml"/><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4.png"/><Relationship Id="rId10" Type="http://schemas.openxmlformats.org/officeDocument/2006/relationships/tags" Target="../tags/tag10.xml"/><Relationship Id="rId19" Type="http://schemas.openxmlformats.org/officeDocument/2006/relationships/image" Target="../media/image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png"/><Relationship Id="rId22"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28.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D:\Projekte\Vorlesungen\2015%20P4%20Visualization\Lectures\Lecture08\L-1011_EM-0085-01.avi" TargetMode="External"/><Relationship Id="rId1" Type="http://schemas.microsoft.com/office/2007/relationships/media" Target="file:///D:\Projekte\Vorlesungen\2015%20P4%20Visualization\Lectures\Lecture08\L-1011_EM-0085-01.avi" TargetMode="Externa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Vorlesungen\2015%20P4%20Visualization\Lectures\Lecture08\CylinderParticleCoresNoCover_NewXVID.avi" TargetMode="External"/><Relationship Id="rId1" Type="http://schemas.microsoft.com/office/2007/relationships/media" Target="file:///D:\Projekte\Vorlesungen\2015%20P4%20Visualization\Lectures\Lecture08\CylinderParticleCoresNoCover_NewXVID.avi" TargetMode="Externa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4.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slideLayout" Target="../slideLayouts/slideLayout7.xml"/><Relationship Id="rId4" Type="http://schemas.openxmlformats.org/officeDocument/2006/relationships/tags" Target="../tags/tag15.xml"/><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7.xml"/><Relationship Id="rId7" Type="http://schemas.openxmlformats.org/officeDocument/2006/relationships/image" Target="../media/image59.jpeg"/><Relationship Id="rId2" Type="http://schemas.openxmlformats.org/officeDocument/2006/relationships/video" Target="file:///D:\Projekte\Vorlesungen\2015%20P4%20Visualization\Lectures\Lecture08\SCCH_IsosurfaceVsExtremalLines.mpg" TargetMode="External"/><Relationship Id="rId1" Type="http://schemas.microsoft.com/office/2007/relationships/media" Target="file:///D:\Projekte\Vorlesungen\2015%20P4%20Visualization\Lectures\Lecture08\SCCH_IsosurfaceVsExtremalLines.mpg" TargetMode="Externa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0.png"/><Relationship Id="rId3" Type="http://schemas.openxmlformats.org/officeDocument/2006/relationships/tags" Target="../tags/tag18.xml"/><Relationship Id="rId7" Type="http://schemas.openxmlformats.org/officeDocument/2006/relationships/slideLayout" Target="../slideLayouts/slideLayout7.xml"/><Relationship Id="rId12" Type="http://schemas.openxmlformats.org/officeDocument/2006/relationships/image" Target="../media/image1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4.png"/><Relationship Id="rId5" Type="http://schemas.openxmlformats.org/officeDocument/2006/relationships/tags" Target="../tags/tag20.xml"/><Relationship Id="rId10" Type="http://schemas.openxmlformats.org/officeDocument/2006/relationships/image" Target="../media/image13.png"/><Relationship Id="rId4" Type="http://schemas.openxmlformats.org/officeDocument/2006/relationships/tags" Target="../tags/tag19.xml"/><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Vorlesungen\2015%20P4%20Visualization\Lectures\Lecture08\SimpleTerrainIsoSliceTop.divx.avi" TargetMode="External"/><Relationship Id="rId1" Type="http://schemas.microsoft.com/office/2007/relationships/media" Target="file:///D:\Projekte\Vorlesungen\2015%20P4%20Visualization\Lectures\Lecture08\SimpleTerrainIsoSliceTop.divx.avi" TargetMode="Externa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Vorlesungen\2015%20P4%20Visualization\Lectures\Lecture08\SimpleTerrainIsoSliceDual.divx.avi" TargetMode="External"/><Relationship Id="rId1" Type="http://schemas.microsoft.com/office/2007/relationships/media" Target="file:///D:\Projekte\Vorlesungen\2015%20P4%20Visualization\Lectures\Lecture08\SimpleTerrainIsoSliceDual.divx.avi" TargetMode="Externa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media" Target="file:///D:\Projekte\Vorlesungen\2015%20P4%20Visualization\Lectures\Lecture08\SimpleTerrainIsoSliceTopSaddle.avi" TargetMode="External"/><Relationship Id="rId7" Type="http://schemas.openxmlformats.org/officeDocument/2006/relationships/slideLayout" Target="../slideLayouts/slideLayout7.xml"/><Relationship Id="rId2" Type="http://schemas.openxmlformats.org/officeDocument/2006/relationships/video" Target="file:///D:\Projekte\Vorlesungen\2015%20P4%20Visualization\Lectures\Lecture08\SimpleTerrainIsoSliceTopMinimum.avi" TargetMode="External"/><Relationship Id="rId1" Type="http://schemas.microsoft.com/office/2007/relationships/media" Target="file:///D:\Projekte\Vorlesungen\2015%20P4%20Visualization\Lectures\Lecture08\SimpleTerrainIsoSliceTopMinimum.avi" TargetMode="External"/><Relationship Id="rId6" Type="http://schemas.openxmlformats.org/officeDocument/2006/relationships/video" Target="file:///D:\Projekte\Vorlesungen\2015%20P4%20Visualization\Lectures\Lecture08\SimpleTerrainIsoSliceTopMaximum.avi" TargetMode="External"/><Relationship Id="rId11" Type="http://schemas.openxmlformats.org/officeDocument/2006/relationships/image" Target="../media/image74.png"/><Relationship Id="rId5" Type="http://schemas.microsoft.com/office/2007/relationships/media" Target="file:///D:\Projekte\Vorlesungen\2015%20P4%20Visualization\Lectures\Lecture08\SimpleTerrainIsoSliceTopMaximum.avi" TargetMode="External"/><Relationship Id="rId10" Type="http://schemas.openxmlformats.org/officeDocument/2006/relationships/image" Target="../media/image73.png"/><Relationship Id="rId4" Type="http://schemas.openxmlformats.org/officeDocument/2006/relationships/video" Target="file:///D:\Projekte\Vorlesungen\2015%20P4%20Visualization\Lectures\Lecture08\SimpleTerrainIsoSliceTopSaddle.avi" TargetMode="External"/><Relationship Id="rId9"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Vorlesungen\2015%20P4%20Visualization\Lectures\Lecture08\MaximumIntuition2D.avi" TargetMode="External"/><Relationship Id="rId1" Type="http://schemas.microsoft.com/office/2007/relationships/media" Target="file:///D:\Projekte\Vorlesungen\2015%20P4%20Visualization\Lectures\Lecture08\MaximumIntuition2D.avi" TargetMode="Externa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Vorlesungen\2015%20P4%20Visualization\Lectures\Lecture08\MaximumIntuition3D.avi" TargetMode="External"/><Relationship Id="rId1" Type="http://schemas.microsoft.com/office/2007/relationships/media" Target="file:///D:\Projekte\Vorlesungen\2015%20P4%20Visualization\Lectures\Lecture08\MaximumIntuition3D.avi" TargetMode="Externa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3.xml"/><Relationship Id="rId7" Type="http://schemas.openxmlformats.org/officeDocument/2006/relationships/image" Target="../media/image17.wmf"/><Relationship Id="rId12" Type="http://schemas.openxmlformats.org/officeDocument/2006/relationships/image" Target="../media/image20.png"/><Relationship Id="rId2" Type="http://schemas.openxmlformats.org/officeDocument/2006/relationships/tags" Target="../tags/tag2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8.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3.jpeg"/><Relationship Id="rId2" Type="http://schemas.openxmlformats.org/officeDocument/2006/relationships/video" Target="file:///D:\Projekte\TopoXD\Vortr&#228;ge\Joint%20Lecture%2005.10.2011\ScrewDriverCancellations.avi" TargetMode="External"/><Relationship Id="rId1" Type="http://schemas.microsoft.com/office/2007/relationships/media" Target="file:///D:\Projekte\TopoXD\Vortr&#228;ge\Joint%20Lecture%2005.10.2011\ScrewDriverCancellations.avi" TargetMode="Externa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5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 Id="rId5" Type="http://schemas.openxmlformats.org/officeDocument/2006/relationships/image" Target="../media/image87.jpeg"/><Relationship Id="rId4" Type="http://schemas.openxmlformats.org/officeDocument/2006/relationships/image" Target="../media/image86.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file:///D:\Projekte\Vorlesungen\2015%20P4%20Visualization\Lectures\Lecture08\AroundMars.avi" TargetMode="External"/><Relationship Id="rId1" Type="http://schemas.microsoft.com/office/2007/relationships/media" Target="file:///D:\Projekte\Vorlesungen\2015%20P4%20Visualization\Lectures\Lecture08\AroundMars.avi" TargetMode="External"/><Relationship Id="rId5" Type="http://schemas.openxmlformats.org/officeDocument/2006/relationships/image" Target="../media/image89.jpe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0.xml"/><Relationship Id="rId4" Type="http://schemas.openxmlformats.org/officeDocument/2006/relationships/image" Target="../media/image94.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26.xml"/><Relationship Id="rId7" Type="http://schemas.openxmlformats.org/officeDocument/2006/relationships/image" Target="../media/image1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0.png"/><Relationship Id="rId5" Type="http://schemas.openxmlformats.org/officeDocument/2006/relationships/slideLayout" Target="../slideLayouts/slideLayout7.xml"/><Relationship Id="rId4" Type="http://schemas.openxmlformats.org/officeDocument/2006/relationships/tags" Target="../tags/tag27.xml"/><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3.wmf"/><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4.w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noChangeArrowheads="1"/>
          </p:cNvSpPr>
          <p:nvPr>
            <p:ph type="ctrTitle"/>
          </p:nvPr>
        </p:nvSpPr>
        <p:spPr/>
        <p:txBody>
          <a:bodyPr/>
          <a:lstStyle/>
          <a:p>
            <a:r>
              <a:rPr lang="en-US" sz="3600" dirty="0" smtClean="0"/>
              <a:t>Flow Visualization</a:t>
            </a:r>
            <a:endParaRPr lang="de-DE" dirty="0"/>
          </a:p>
        </p:txBody>
      </p:sp>
      <p:sp>
        <p:nvSpPr>
          <p:cNvPr id="120837" name="Rectangle 5"/>
          <p:cNvSpPr>
            <a:spLocks noGrp="1" noChangeArrowheads="1"/>
          </p:cNvSpPr>
          <p:nvPr>
            <p:ph type="subTitle" idx="1"/>
          </p:nvPr>
        </p:nvSpPr>
        <p:spPr>
          <a:xfrm>
            <a:off x="3048000" y="3933825"/>
            <a:ext cx="5715000" cy="1439863"/>
          </a:xfrm>
        </p:spPr>
        <p:txBody>
          <a:bodyPr/>
          <a:lstStyle/>
          <a:p>
            <a:r>
              <a:rPr lang="en-US" dirty="0" smtClean="0"/>
              <a:t>Derived Quantities</a:t>
            </a:r>
          </a:p>
        </p:txBody>
      </p:sp>
    </p:spTree>
    <p:extLst>
      <p:ext uri="{BB962C8B-B14F-4D97-AF65-F5344CB8AC3E}">
        <p14:creationId xmlns:p14="http://schemas.microsoft.com/office/powerpoint/2010/main" val="17763520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r>
              <a:rPr lang="en-US"/>
              <a:t>Flow Visualization: Problems and Concepts</a:t>
            </a:r>
            <a:endParaRPr lang="de-DE"/>
          </a:p>
        </p:txBody>
      </p:sp>
      <p:sp>
        <p:nvSpPr>
          <p:cNvPr id="825347" name="Rectangle 3"/>
          <p:cNvSpPr>
            <a:spLocks noGrp="1" noChangeArrowheads="1"/>
          </p:cNvSpPr>
          <p:nvPr>
            <p:ph idx="1"/>
          </p:nvPr>
        </p:nvSpPr>
        <p:spPr/>
        <p:txBody>
          <a:bodyPr/>
          <a:lstStyle/>
          <a:p>
            <a:r>
              <a:rPr lang="en-US" b="1"/>
              <a:t>Curl of v:</a:t>
            </a:r>
            <a:endParaRPr lang="en-US"/>
          </a:p>
          <a:p>
            <a:r>
              <a:rPr lang="en-US"/>
              <a:t>paddle wheel model:</a:t>
            </a:r>
          </a:p>
          <a:p>
            <a:pPr lvl="1"/>
            <a:r>
              <a:rPr lang="en-US"/>
              <a:t>insert paddle wheel in a flow</a:t>
            </a:r>
          </a:p>
          <a:p>
            <a:pPr lvl="1"/>
            <a:r>
              <a:rPr lang="en-US"/>
              <a:t>orient such that its rate of rotation is maximal</a:t>
            </a:r>
          </a:p>
          <a:p>
            <a:pPr lvl="1"/>
            <a:r>
              <a:rPr lang="en-US">
                <a:sym typeface="Wingdings" pitchFamily="2" charset="2"/>
              </a:rPr>
              <a:t></a:t>
            </a:r>
            <a:r>
              <a:rPr lang="en-US"/>
              <a:t> </a:t>
            </a:r>
            <a:r>
              <a:rPr lang="en-US" b="1"/>
              <a:t>curl v</a:t>
            </a:r>
            <a:r>
              <a:rPr lang="en-US"/>
              <a:t> is parallel to main rotation axis</a:t>
            </a:r>
          </a:p>
          <a:p>
            <a:pPr lvl="1"/>
            <a:r>
              <a:rPr lang="en-US">
                <a:sym typeface="Wingdings" pitchFamily="2" charset="2"/>
              </a:rPr>
              <a:t></a:t>
            </a:r>
            <a:r>
              <a:rPr lang="en-US"/>
              <a:t> </a:t>
            </a:r>
            <a:r>
              <a:rPr lang="en-US" b="1"/>
              <a:t>|curl v|</a:t>
            </a:r>
            <a:r>
              <a:rPr lang="en-US"/>
              <a:t> is corresponds to rate of rotation</a:t>
            </a:r>
          </a:p>
          <a:p>
            <a:pPr lvl="1"/>
            <a:endParaRPr lang="en-US"/>
          </a:p>
          <a:p>
            <a:r>
              <a:rPr lang="en-US"/>
              <a:t>golf ball model</a:t>
            </a:r>
          </a:p>
          <a:p>
            <a:pPr lvl="1"/>
            <a:r>
              <a:rPr lang="en-US"/>
              <a:t>consider golf ball in v</a:t>
            </a:r>
          </a:p>
          <a:p>
            <a:pPr lvl="1"/>
            <a:r>
              <a:rPr lang="en-US"/>
              <a:t>is transported and rotates</a:t>
            </a:r>
          </a:p>
          <a:p>
            <a:pPr lvl="1"/>
            <a:r>
              <a:rPr lang="en-US">
                <a:sym typeface="Wingdings" pitchFamily="2" charset="2"/>
              </a:rPr>
              <a:t></a:t>
            </a:r>
            <a:r>
              <a:rPr lang="en-US"/>
              <a:t> </a:t>
            </a:r>
            <a:r>
              <a:rPr lang="en-US" b="1"/>
              <a:t>curl v</a:t>
            </a:r>
            <a:r>
              <a:rPr lang="en-US"/>
              <a:t> is parallel to main rotation axis</a:t>
            </a:r>
          </a:p>
          <a:p>
            <a:pPr lvl="1"/>
            <a:r>
              <a:rPr lang="en-US">
                <a:sym typeface="Wingdings" pitchFamily="2" charset="2"/>
              </a:rPr>
              <a:t></a:t>
            </a:r>
            <a:r>
              <a:rPr lang="en-US"/>
              <a:t> </a:t>
            </a:r>
            <a:r>
              <a:rPr lang="en-US" b="1"/>
              <a:t>|curl v|</a:t>
            </a:r>
            <a:r>
              <a:rPr lang="en-US"/>
              <a:t> is corresponds to rate of rotation</a:t>
            </a:r>
            <a:endParaRPr lang="de-DE"/>
          </a:p>
        </p:txBody>
      </p:sp>
      <p:pic>
        <p:nvPicPr>
          <p:cNvPr id="825348" name="Picture 2" descr="D:\temp\padd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838200"/>
            <a:ext cx="1620838" cy="324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54579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r>
              <a:rPr lang="en-US"/>
              <a:t>Flow Visualization: Problems and Concepts</a:t>
            </a:r>
            <a:endParaRPr lang="de-DE"/>
          </a:p>
        </p:txBody>
      </p:sp>
      <p:sp>
        <p:nvSpPr>
          <p:cNvPr id="826371" name="Rectangle 3"/>
          <p:cNvSpPr>
            <a:spLocks noGrp="1" noChangeArrowheads="1"/>
          </p:cNvSpPr>
          <p:nvPr>
            <p:ph idx="1"/>
          </p:nvPr>
        </p:nvSpPr>
        <p:spPr/>
        <p:txBody>
          <a:bodyPr/>
          <a:lstStyle/>
          <a:p>
            <a:r>
              <a:rPr lang="en-US" b="1"/>
              <a:t>Properties of curl:</a:t>
            </a:r>
            <a:endParaRPr lang="en-US"/>
          </a:p>
          <a:p>
            <a:endParaRPr lang="en-US" b="1"/>
          </a:p>
          <a:p>
            <a:r>
              <a:rPr lang="en-US" b="1"/>
              <a:t>curl</a:t>
            </a:r>
            <a:r>
              <a:rPr lang="en-US"/>
              <a:t> </a:t>
            </a:r>
            <a:r>
              <a:rPr lang="en-US" b="1"/>
              <a:t>v</a:t>
            </a:r>
            <a:r>
              <a:rPr lang="en-US"/>
              <a:t> </a:t>
            </a:r>
            <a:r>
              <a:rPr lang="en-US">
                <a:latin typeface="cmsy10" pitchFamily="34" charset="0"/>
              </a:rPr>
              <a:t>´</a:t>
            </a:r>
            <a:r>
              <a:rPr lang="de-DE"/>
              <a:t> </a:t>
            </a:r>
            <a:r>
              <a:rPr lang="en-US" b="1"/>
              <a:t>0</a:t>
            </a:r>
            <a:r>
              <a:rPr lang="en-US"/>
              <a:t> </a:t>
            </a:r>
            <a:r>
              <a:rPr lang="en-US">
                <a:sym typeface="Wingdings" pitchFamily="2" charset="2"/>
              </a:rPr>
              <a:t> </a:t>
            </a:r>
            <a:r>
              <a:rPr lang="en-US" b="1">
                <a:sym typeface="Wingdings" pitchFamily="2" charset="2"/>
              </a:rPr>
              <a:t>v</a:t>
            </a:r>
            <a:r>
              <a:rPr lang="en-US">
                <a:sym typeface="Wingdings" pitchFamily="2" charset="2"/>
              </a:rPr>
              <a:t> is irrotational or curl-free</a:t>
            </a:r>
          </a:p>
          <a:p>
            <a:endParaRPr lang="en-US">
              <a:sym typeface="Wingdings" pitchFamily="2" charset="2"/>
            </a:endParaRPr>
          </a:p>
          <a:p>
            <a:r>
              <a:rPr lang="en-US" b="1">
                <a:sym typeface="Wingdings" pitchFamily="2" charset="2"/>
              </a:rPr>
              <a:t>v</a:t>
            </a:r>
            <a:r>
              <a:rPr lang="en-US">
                <a:sym typeface="Wingdings" pitchFamily="2" charset="2"/>
              </a:rPr>
              <a:t> = grad </a:t>
            </a:r>
            <a:r>
              <a:rPr lang="en-US" i="1">
                <a:sym typeface="Wingdings" pitchFamily="2" charset="2"/>
              </a:rPr>
              <a:t>f</a:t>
            </a:r>
            <a:r>
              <a:rPr lang="en-US">
                <a:sym typeface="Wingdings" pitchFamily="2" charset="2"/>
              </a:rPr>
              <a:t>  </a:t>
            </a:r>
            <a:r>
              <a:rPr lang="en-US" b="1">
                <a:sym typeface="Wingdings" pitchFamily="2" charset="2"/>
              </a:rPr>
              <a:t>v</a:t>
            </a:r>
            <a:r>
              <a:rPr lang="en-US">
                <a:sym typeface="Wingdings" pitchFamily="2" charset="2"/>
              </a:rPr>
              <a:t> is conservative</a:t>
            </a:r>
          </a:p>
          <a:p>
            <a:endParaRPr lang="en-US">
              <a:sym typeface="Wingdings" pitchFamily="2" charset="2"/>
            </a:endParaRPr>
          </a:p>
          <a:p>
            <a:r>
              <a:rPr lang="en-US">
                <a:sym typeface="Wingdings" pitchFamily="2" charset="2"/>
              </a:rPr>
              <a:t>Conservative is subclass of curl-free,</a:t>
            </a:r>
            <a:br>
              <a:rPr lang="en-US">
                <a:sym typeface="Wingdings" pitchFamily="2" charset="2"/>
              </a:rPr>
            </a:br>
            <a:r>
              <a:rPr lang="en-US">
                <a:sym typeface="Wingdings" pitchFamily="2" charset="2"/>
              </a:rPr>
              <a:t>since </a:t>
            </a:r>
            <a:r>
              <a:rPr lang="en-US" b="1">
                <a:sym typeface="Wingdings" pitchFamily="2" charset="2"/>
              </a:rPr>
              <a:t>curl</a:t>
            </a:r>
            <a:r>
              <a:rPr lang="en-US">
                <a:sym typeface="Wingdings" pitchFamily="2" charset="2"/>
              </a:rPr>
              <a:t> grad </a:t>
            </a:r>
            <a:r>
              <a:rPr lang="en-US" i="1">
                <a:sym typeface="Wingdings" pitchFamily="2" charset="2"/>
              </a:rPr>
              <a:t>f</a:t>
            </a:r>
            <a:r>
              <a:rPr lang="de-DE"/>
              <a:t> </a:t>
            </a:r>
            <a:r>
              <a:rPr lang="de-DE">
                <a:latin typeface="cmsy10" pitchFamily="34" charset="0"/>
              </a:rPr>
              <a:t>´</a:t>
            </a:r>
            <a:r>
              <a:rPr lang="de-DE"/>
              <a:t> </a:t>
            </a:r>
            <a:r>
              <a:rPr lang="en-US" b="1"/>
              <a:t>0 </a:t>
            </a:r>
            <a:r>
              <a:rPr lang="en-US">
                <a:sym typeface="Wingdings" pitchFamily="2" charset="2"/>
              </a:rPr>
              <a:t>for any scalar field </a:t>
            </a:r>
            <a:r>
              <a:rPr lang="en-US" i="1">
                <a:sym typeface="Wingdings" pitchFamily="2" charset="2"/>
              </a:rPr>
              <a:t>f</a:t>
            </a:r>
            <a:endParaRPr lang="de-DE"/>
          </a:p>
          <a:p>
            <a:endParaRPr lang="de-DE"/>
          </a:p>
        </p:txBody>
      </p:sp>
    </p:spTree>
    <p:extLst>
      <p:ext uri="{BB962C8B-B14F-4D97-AF65-F5344CB8AC3E}">
        <p14:creationId xmlns:p14="http://schemas.microsoft.com/office/powerpoint/2010/main" val="39571315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p:txBody>
          <a:bodyPr/>
          <a:lstStyle/>
          <a:p>
            <a:r>
              <a:rPr lang="en-US"/>
              <a:t>Flow Visualization: Problems and Concepts</a:t>
            </a:r>
            <a:endParaRPr lang="de-DE"/>
          </a:p>
        </p:txBody>
      </p:sp>
      <p:sp>
        <p:nvSpPr>
          <p:cNvPr id="827395" name="Rectangle 3"/>
          <p:cNvSpPr>
            <a:spLocks noGrp="1" noChangeArrowheads="1"/>
          </p:cNvSpPr>
          <p:nvPr>
            <p:ph idx="1"/>
          </p:nvPr>
        </p:nvSpPr>
        <p:spPr/>
        <p:txBody>
          <a:bodyPr/>
          <a:lstStyle/>
          <a:p>
            <a:r>
              <a:rPr lang="en-US" b="1"/>
              <a:t>Laplacian of a scalar field:</a:t>
            </a:r>
          </a:p>
          <a:p>
            <a:r>
              <a:rPr lang="en-US"/>
              <a:t>Scalar field</a:t>
            </a:r>
          </a:p>
          <a:p>
            <a:r>
              <a:rPr lang="en-US"/>
              <a:t>Divergence of the gradient of the scalar field</a:t>
            </a:r>
            <a:endParaRPr lang="de-DE"/>
          </a:p>
        </p:txBody>
      </p:sp>
      <p:graphicFrame>
        <p:nvGraphicFramePr>
          <p:cNvPr id="827396" name="Object 4"/>
          <p:cNvGraphicFramePr>
            <a:graphicFrameLocks noChangeAspect="1"/>
          </p:cNvGraphicFramePr>
          <p:nvPr/>
        </p:nvGraphicFramePr>
        <p:xfrm>
          <a:off x="1625600" y="2743200"/>
          <a:ext cx="5891213" cy="2794000"/>
        </p:xfrm>
        <a:graphic>
          <a:graphicData uri="http://schemas.openxmlformats.org/presentationml/2006/ole">
            <mc:AlternateContent xmlns:mc="http://schemas.openxmlformats.org/markup-compatibility/2006">
              <mc:Choice xmlns:v="urn:schemas-microsoft-com:vml" Requires="v">
                <p:oleObj spid="_x0000_s28686" name="Equation" r:id="rId3" imgW="2463480" imgH="1168200" progId="Equation.3">
                  <p:embed/>
                </p:oleObj>
              </mc:Choice>
              <mc:Fallback>
                <p:oleObj name="Equation" r:id="rId3" imgW="2463480" imgH="1168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600" y="2743200"/>
                        <a:ext cx="5891213" cy="279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52236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p:txBody>
          <a:bodyPr/>
          <a:lstStyle/>
          <a:p>
            <a:r>
              <a:rPr lang="en-US"/>
              <a:t>Flow Visualization: Problems and Concepts</a:t>
            </a:r>
            <a:endParaRPr lang="de-DE"/>
          </a:p>
        </p:txBody>
      </p:sp>
      <p:sp>
        <p:nvSpPr>
          <p:cNvPr id="828419" name="Rectangle 3"/>
          <p:cNvSpPr>
            <a:spLocks noGrp="1" noChangeArrowheads="1"/>
          </p:cNvSpPr>
          <p:nvPr>
            <p:ph idx="1"/>
          </p:nvPr>
        </p:nvSpPr>
        <p:spPr/>
        <p:txBody>
          <a:bodyPr/>
          <a:lstStyle/>
          <a:p>
            <a:r>
              <a:rPr lang="en-US" b="1"/>
              <a:t>Properties of the Laplacian of a scalar field:</a:t>
            </a:r>
            <a:endParaRPr lang="en-US"/>
          </a:p>
          <a:p>
            <a:r>
              <a:rPr lang="en-US" i="1"/>
              <a:t>L</a:t>
            </a:r>
            <a:r>
              <a:rPr lang="en-US"/>
              <a:t> invariant under rotation and translation of the underlying coordinate system</a:t>
            </a:r>
          </a:p>
          <a:p>
            <a:r>
              <a:rPr lang="en-US" i="1"/>
              <a:t>L</a:t>
            </a:r>
            <a:r>
              <a:rPr lang="en-US"/>
              <a:t> </a:t>
            </a:r>
            <a:r>
              <a:rPr lang="en-US" i="1"/>
              <a:t>f</a:t>
            </a:r>
            <a:r>
              <a:rPr lang="en-US"/>
              <a:t> </a:t>
            </a:r>
            <a:r>
              <a:rPr lang="en-US">
                <a:latin typeface="cmsy10" pitchFamily="34" charset="0"/>
              </a:rPr>
              <a:t>´</a:t>
            </a:r>
            <a:r>
              <a:rPr lang="de-DE"/>
              <a:t> </a:t>
            </a:r>
            <a:r>
              <a:rPr lang="en-US" b="1"/>
              <a:t>0</a:t>
            </a:r>
            <a:r>
              <a:rPr lang="en-US"/>
              <a:t> </a:t>
            </a:r>
            <a:r>
              <a:rPr lang="en-US">
                <a:sym typeface="Wingdings" pitchFamily="2" charset="2"/>
              </a:rPr>
              <a:t> </a:t>
            </a:r>
            <a:r>
              <a:rPr lang="en-US" i="1">
                <a:sym typeface="Wingdings" pitchFamily="2" charset="2"/>
              </a:rPr>
              <a:t>f</a:t>
            </a:r>
            <a:r>
              <a:rPr lang="en-US">
                <a:sym typeface="Wingdings" pitchFamily="2" charset="2"/>
              </a:rPr>
              <a:t> is harmonic function</a:t>
            </a:r>
          </a:p>
          <a:p>
            <a:endParaRPr lang="en-US">
              <a:sym typeface="Wingdings" pitchFamily="2" charset="2"/>
            </a:endParaRPr>
          </a:p>
          <a:p>
            <a:r>
              <a:rPr lang="en-US" b="1">
                <a:sym typeface="Wingdings" pitchFamily="2" charset="2"/>
              </a:rPr>
              <a:t>Interpretation of Laplacian:</a:t>
            </a:r>
          </a:p>
          <a:p>
            <a:r>
              <a:rPr lang="en-US">
                <a:sym typeface="Wingdings" pitchFamily="2" charset="2"/>
              </a:rPr>
              <a:t>Measure of the difference between the average value of </a:t>
            </a:r>
            <a:r>
              <a:rPr lang="en-US" i="1">
                <a:sym typeface="Wingdings" pitchFamily="2" charset="2"/>
              </a:rPr>
              <a:t>f</a:t>
            </a:r>
            <a:r>
              <a:rPr lang="en-US">
                <a:sym typeface="Wingdings" pitchFamily="2" charset="2"/>
              </a:rPr>
              <a:t> in the immediate neighborhood of the point and the precise value of the field at the point.</a:t>
            </a:r>
            <a:endParaRPr lang="de-DE">
              <a:sym typeface="Wingdings" pitchFamily="2" charset="2"/>
            </a:endParaRPr>
          </a:p>
        </p:txBody>
      </p:sp>
    </p:spTree>
    <p:extLst>
      <p:ext uri="{BB962C8B-B14F-4D97-AF65-F5344CB8AC3E}">
        <p14:creationId xmlns:p14="http://schemas.microsoft.com/office/powerpoint/2010/main" val="15011715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p:txBody>
          <a:bodyPr/>
          <a:lstStyle/>
          <a:p>
            <a:r>
              <a:rPr lang="en-US"/>
              <a:t>Flow Visualization: Problems and Concepts</a:t>
            </a:r>
            <a:endParaRPr lang="de-DE"/>
          </a:p>
        </p:txBody>
      </p:sp>
      <p:sp>
        <p:nvSpPr>
          <p:cNvPr id="829443" name="Rectangle 3"/>
          <p:cNvSpPr>
            <a:spLocks noGrp="1" noChangeArrowheads="1"/>
          </p:cNvSpPr>
          <p:nvPr>
            <p:ph idx="1"/>
          </p:nvPr>
        </p:nvSpPr>
        <p:spPr/>
        <p:txBody>
          <a:bodyPr/>
          <a:lstStyle/>
          <a:p>
            <a:r>
              <a:rPr lang="en-US" b="1"/>
              <a:t>The Nabla operator:</a:t>
            </a:r>
          </a:p>
          <a:p>
            <a:r>
              <a:rPr lang="en-US"/>
              <a:t>also called “Del”-operator</a:t>
            </a:r>
          </a:p>
          <a:p>
            <a:r>
              <a:rPr lang="en-US"/>
              <a:t>abbreviation: </a:t>
            </a:r>
            <a:r>
              <a:rPr lang="en-US">
                <a:latin typeface="cmsy10" pitchFamily="34" charset="0"/>
              </a:rPr>
              <a:t>r</a:t>
            </a:r>
            <a:endParaRPr lang="en-US" b="1">
              <a:latin typeface="cmsy10" pitchFamily="34" charset="0"/>
            </a:endParaRPr>
          </a:p>
          <a:p>
            <a:r>
              <a:rPr lang="en-US"/>
              <a:t>symbolically written as:</a:t>
            </a:r>
            <a:endParaRPr lang="de-DE"/>
          </a:p>
        </p:txBody>
      </p:sp>
      <p:graphicFrame>
        <p:nvGraphicFramePr>
          <p:cNvPr id="829444" name="Object 4"/>
          <p:cNvGraphicFramePr>
            <a:graphicFrameLocks noChangeAspect="1"/>
          </p:cNvGraphicFramePr>
          <p:nvPr/>
        </p:nvGraphicFramePr>
        <p:xfrm>
          <a:off x="2354263" y="2895600"/>
          <a:ext cx="4435475" cy="2976563"/>
        </p:xfrm>
        <a:graphic>
          <a:graphicData uri="http://schemas.openxmlformats.org/presentationml/2006/ole">
            <mc:AlternateContent xmlns:mc="http://schemas.openxmlformats.org/markup-compatibility/2006">
              <mc:Choice xmlns:v="urn:schemas-microsoft-com:vml" Requires="v">
                <p:oleObj spid="_x0000_s29710" name="Equation" r:id="rId3" imgW="1854000" imgH="1244520" progId="Equation.3">
                  <p:embed/>
                </p:oleObj>
              </mc:Choice>
              <mc:Fallback>
                <p:oleObj name="Equation" r:id="rId3" imgW="1854000" imgH="12445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4263" y="2895600"/>
                        <a:ext cx="4435475" cy="297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819172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p:txBody>
          <a:bodyPr/>
          <a:lstStyle/>
          <a:p>
            <a:r>
              <a:rPr lang="en-US"/>
              <a:t>Flow Visualization: Problems and Concepts</a:t>
            </a:r>
            <a:endParaRPr lang="de-DE"/>
          </a:p>
        </p:txBody>
      </p:sp>
      <p:sp>
        <p:nvSpPr>
          <p:cNvPr id="830467" name="Rectangle 3"/>
          <p:cNvSpPr>
            <a:spLocks noGrp="1" noChangeArrowheads="1"/>
          </p:cNvSpPr>
          <p:nvPr>
            <p:ph idx="1"/>
          </p:nvPr>
        </p:nvSpPr>
        <p:spPr/>
        <p:txBody>
          <a:bodyPr/>
          <a:lstStyle/>
          <a:p>
            <a:r>
              <a:rPr lang="en-US" b="1"/>
              <a:t>The Nabla operator:</a:t>
            </a:r>
            <a:endParaRPr lang="en-US"/>
          </a:p>
          <a:p>
            <a:r>
              <a:rPr lang="en-US"/>
              <a:t>Allows us to write the other operators as:</a:t>
            </a:r>
            <a:endParaRPr lang="de-DE"/>
          </a:p>
        </p:txBody>
      </p:sp>
      <p:graphicFrame>
        <p:nvGraphicFramePr>
          <p:cNvPr id="830468" name="Object 4"/>
          <p:cNvGraphicFramePr>
            <a:graphicFrameLocks noChangeAspect="1"/>
          </p:cNvGraphicFramePr>
          <p:nvPr/>
        </p:nvGraphicFramePr>
        <p:xfrm>
          <a:off x="1731963" y="2743200"/>
          <a:ext cx="5680075" cy="2732088"/>
        </p:xfrm>
        <a:graphic>
          <a:graphicData uri="http://schemas.openxmlformats.org/presentationml/2006/ole">
            <mc:AlternateContent xmlns:mc="http://schemas.openxmlformats.org/markup-compatibility/2006">
              <mc:Choice xmlns:v="urn:schemas-microsoft-com:vml" Requires="v">
                <p:oleObj spid="_x0000_s30734" name="Equation" r:id="rId3" imgW="2374560" imgH="1143000" progId="Equation.3">
                  <p:embed/>
                </p:oleObj>
              </mc:Choice>
              <mc:Fallback>
                <p:oleObj name="Equation" r:id="rId3" imgW="2374560" imgH="1143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963" y="2743200"/>
                        <a:ext cx="5680075" cy="273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04650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p:txBody>
          <a:bodyPr/>
          <a:lstStyle/>
          <a:p>
            <a:r>
              <a:rPr lang="en-US"/>
              <a:t>Flow Visualization: Problems and Concepts</a:t>
            </a:r>
            <a:endParaRPr lang="de-DE"/>
          </a:p>
        </p:txBody>
      </p:sp>
      <p:sp>
        <p:nvSpPr>
          <p:cNvPr id="831491" name="Rectangle 3"/>
          <p:cNvSpPr>
            <a:spLocks noGrp="1" noChangeArrowheads="1"/>
          </p:cNvSpPr>
          <p:nvPr>
            <p:ph idx="1"/>
          </p:nvPr>
        </p:nvSpPr>
        <p:spPr/>
        <p:txBody>
          <a:bodyPr/>
          <a:lstStyle/>
          <a:p>
            <a:r>
              <a:rPr lang="en-US" b="1"/>
              <a:t>Scalar and vector identities:</a:t>
            </a:r>
            <a:endParaRPr lang="de-DE" b="1"/>
          </a:p>
        </p:txBody>
      </p:sp>
      <p:grpSp>
        <p:nvGrpSpPr>
          <p:cNvPr id="831492" name="Group 4"/>
          <p:cNvGrpSpPr>
            <a:grpSpLocks/>
          </p:cNvGrpSpPr>
          <p:nvPr/>
        </p:nvGrpSpPr>
        <p:grpSpPr bwMode="auto">
          <a:xfrm>
            <a:off x="955675" y="1676400"/>
            <a:ext cx="7231063" cy="4333875"/>
            <a:chOff x="240" y="1296"/>
            <a:chExt cx="4555" cy="2730"/>
          </a:xfrm>
        </p:grpSpPr>
        <p:graphicFrame>
          <p:nvGraphicFramePr>
            <p:cNvPr id="831493" name="Object 50"/>
            <p:cNvGraphicFramePr>
              <a:graphicFrameLocks noChangeAspect="1"/>
            </p:cNvGraphicFramePr>
            <p:nvPr/>
          </p:nvGraphicFramePr>
          <p:xfrm>
            <a:off x="240" y="1296"/>
            <a:ext cx="1602" cy="282"/>
          </p:xfrm>
          <a:graphic>
            <a:graphicData uri="http://schemas.openxmlformats.org/presentationml/2006/ole">
              <mc:AlternateContent xmlns:mc="http://schemas.openxmlformats.org/markup-compatibility/2006">
                <mc:Choice xmlns:v="urn:schemas-microsoft-com:vml" Requires="v">
                  <p:oleObj spid="_x0000_s31854" name="Equation" r:id="rId3" imgW="1244520" imgH="215640" progId="Equation.3">
                    <p:embed/>
                  </p:oleObj>
                </mc:Choice>
                <mc:Fallback>
                  <p:oleObj name="Equation" r:id="rId3" imgW="12445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1296"/>
                          <a:ext cx="160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1494" name="Object 49"/>
            <p:cNvGraphicFramePr>
              <a:graphicFrameLocks noChangeAspect="1"/>
            </p:cNvGraphicFramePr>
            <p:nvPr/>
          </p:nvGraphicFramePr>
          <p:xfrm>
            <a:off x="240" y="1632"/>
            <a:ext cx="1051" cy="282"/>
          </p:xfrm>
          <a:graphic>
            <a:graphicData uri="http://schemas.openxmlformats.org/presentationml/2006/ole">
              <mc:AlternateContent xmlns:mc="http://schemas.openxmlformats.org/markup-compatibility/2006">
                <mc:Choice xmlns:v="urn:schemas-microsoft-com:vml" Requires="v">
                  <p:oleObj spid="_x0000_s31855" name="Equation" r:id="rId5" imgW="812520" imgH="215640" progId="Equation.3">
                    <p:embed/>
                  </p:oleObj>
                </mc:Choice>
                <mc:Fallback>
                  <p:oleObj name="Equation" r:id="rId5" imgW="8125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1632"/>
                          <a:ext cx="1051"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1495" name="Object 48"/>
            <p:cNvGraphicFramePr>
              <a:graphicFrameLocks noChangeAspect="1"/>
            </p:cNvGraphicFramePr>
            <p:nvPr/>
          </p:nvGraphicFramePr>
          <p:xfrm>
            <a:off x="240" y="1968"/>
            <a:ext cx="1696" cy="282"/>
          </p:xfrm>
          <a:graphic>
            <a:graphicData uri="http://schemas.openxmlformats.org/presentationml/2006/ole">
              <mc:AlternateContent xmlns:mc="http://schemas.openxmlformats.org/markup-compatibility/2006">
                <mc:Choice xmlns:v="urn:schemas-microsoft-com:vml" Requires="v">
                  <p:oleObj spid="_x0000_s31856" name="Equation" r:id="rId7" imgW="1320480" imgH="215640" progId="Equation.3">
                    <p:embed/>
                  </p:oleObj>
                </mc:Choice>
                <mc:Fallback>
                  <p:oleObj name="Equation" r:id="rId7" imgW="13204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 y="1968"/>
                          <a:ext cx="1696"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1496" name="Object 47"/>
            <p:cNvGraphicFramePr>
              <a:graphicFrameLocks noChangeAspect="1"/>
            </p:cNvGraphicFramePr>
            <p:nvPr/>
          </p:nvGraphicFramePr>
          <p:xfrm>
            <a:off x="240" y="2352"/>
            <a:ext cx="2207" cy="294"/>
          </p:xfrm>
          <a:graphic>
            <a:graphicData uri="http://schemas.openxmlformats.org/presentationml/2006/ole">
              <mc:AlternateContent xmlns:mc="http://schemas.openxmlformats.org/markup-compatibility/2006">
                <mc:Choice xmlns:v="urn:schemas-microsoft-com:vml" Requires="v">
                  <p:oleObj spid="_x0000_s31857" name="Equation" r:id="rId9" imgW="1714320" imgH="228600" progId="Equation.3">
                    <p:embed/>
                  </p:oleObj>
                </mc:Choice>
                <mc:Fallback>
                  <p:oleObj name="Equation" r:id="rId9" imgW="171432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 y="2352"/>
                          <a:ext cx="2207" cy="2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1497" name="Object 46"/>
            <p:cNvGraphicFramePr>
              <a:graphicFrameLocks noChangeAspect="1"/>
            </p:cNvGraphicFramePr>
            <p:nvPr/>
          </p:nvGraphicFramePr>
          <p:xfrm>
            <a:off x="4080" y="2448"/>
            <a:ext cx="715" cy="257"/>
          </p:xfrm>
          <a:graphic>
            <a:graphicData uri="http://schemas.openxmlformats.org/presentationml/2006/ole">
              <mc:AlternateContent xmlns:mc="http://schemas.openxmlformats.org/markup-compatibility/2006">
                <mc:Choice xmlns:v="urn:schemas-microsoft-com:vml" Requires="v">
                  <p:oleObj spid="_x0000_s31858" name="Equation" r:id="rId11" imgW="558720" imgH="203040" progId="Equation.3">
                    <p:embed/>
                  </p:oleObj>
                </mc:Choice>
                <mc:Fallback>
                  <p:oleObj name="Equation" r:id="rId11" imgW="55872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0" y="2448"/>
                          <a:ext cx="715" cy="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1498" name="Object 45"/>
            <p:cNvGraphicFramePr>
              <a:graphicFrameLocks noChangeAspect="1"/>
            </p:cNvGraphicFramePr>
            <p:nvPr/>
          </p:nvGraphicFramePr>
          <p:xfrm>
            <a:off x="240" y="2736"/>
            <a:ext cx="2039" cy="282"/>
          </p:xfrm>
          <a:graphic>
            <a:graphicData uri="http://schemas.openxmlformats.org/presentationml/2006/ole">
              <mc:AlternateContent xmlns:mc="http://schemas.openxmlformats.org/markup-compatibility/2006">
                <mc:Choice xmlns:v="urn:schemas-microsoft-com:vml" Requires="v">
                  <p:oleObj spid="_x0000_s31859" name="Equation" r:id="rId13" imgW="1587240" imgH="215640" progId="Equation.3">
                    <p:embed/>
                  </p:oleObj>
                </mc:Choice>
                <mc:Fallback>
                  <p:oleObj name="Equation" r:id="rId13" imgW="158724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 y="2736"/>
                          <a:ext cx="2039"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1499" name="Object 44"/>
            <p:cNvGraphicFramePr>
              <a:graphicFrameLocks noChangeAspect="1"/>
            </p:cNvGraphicFramePr>
            <p:nvPr/>
          </p:nvGraphicFramePr>
          <p:xfrm>
            <a:off x="288" y="3120"/>
            <a:ext cx="2309" cy="282"/>
          </p:xfrm>
          <a:graphic>
            <a:graphicData uri="http://schemas.openxmlformats.org/presentationml/2006/ole">
              <mc:AlternateContent xmlns:mc="http://schemas.openxmlformats.org/markup-compatibility/2006">
                <mc:Choice xmlns:v="urn:schemas-microsoft-com:vml" Requires="v">
                  <p:oleObj spid="_x0000_s31860" name="Equation" r:id="rId15" imgW="1790640" imgH="215640" progId="Equation.3">
                    <p:embed/>
                  </p:oleObj>
                </mc:Choice>
                <mc:Fallback>
                  <p:oleObj name="Equation" r:id="rId15" imgW="179064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 y="3120"/>
                          <a:ext cx="2309"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1500" name="Object 43"/>
            <p:cNvGraphicFramePr>
              <a:graphicFrameLocks noChangeAspect="1"/>
            </p:cNvGraphicFramePr>
            <p:nvPr/>
          </p:nvGraphicFramePr>
          <p:xfrm>
            <a:off x="288" y="3456"/>
            <a:ext cx="2060" cy="282"/>
          </p:xfrm>
          <a:graphic>
            <a:graphicData uri="http://schemas.openxmlformats.org/presentationml/2006/ole">
              <mc:AlternateContent xmlns:mc="http://schemas.openxmlformats.org/markup-compatibility/2006">
                <mc:Choice xmlns:v="urn:schemas-microsoft-com:vml" Requires="v">
                  <p:oleObj spid="_x0000_s31861" name="Equation" r:id="rId17" imgW="1600200" imgH="215640" progId="Equation.3">
                    <p:embed/>
                  </p:oleObj>
                </mc:Choice>
                <mc:Fallback>
                  <p:oleObj name="Equation" r:id="rId17" imgW="160020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8" y="3456"/>
                          <a:ext cx="2060"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1501" name="Object 42"/>
            <p:cNvGraphicFramePr>
              <a:graphicFrameLocks noChangeAspect="1"/>
            </p:cNvGraphicFramePr>
            <p:nvPr/>
          </p:nvGraphicFramePr>
          <p:xfrm>
            <a:off x="288" y="3744"/>
            <a:ext cx="2647" cy="282"/>
          </p:xfrm>
          <a:graphic>
            <a:graphicData uri="http://schemas.openxmlformats.org/presentationml/2006/ole">
              <mc:AlternateContent xmlns:mc="http://schemas.openxmlformats.org/markup-compatibility/2006">
                <mc:Choice xmlns:v="urn:schemas-microsoft-com:vml" Requires="v">
                  <p:oleObj spid="_x0000_s31862" name="Equation" r:id="rId19" imgW="2057400" imgH="215640" progId="Equation.3">
                    <p:embed/>
                  </p:oleObj>
                </mc:Choice>
                <mc:Fallback>
                  <p:oleObj name="Equation" r:id="rId19" imgW="205740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8" y="3744"/>
                          <a:ext cx="2647"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1502" name="Textfeld 12"/>
            <p:cNvSpPr txBox="1">
              <a:spLocks noChangeArrowheads="1"/>
            </p:cNvSpPr>
            <p:nvPr/>
          </p:nvSpPr>
          <p:spPr bwMode="auto">
            <a:xfrm>
              <a:off x="2592" y="2400"/>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a:t>at points </a:t>
              </a:r>
              <a:r>
                <a:rPr lang="en-US" sz="2400" b="1">
                  <a:latin typeface="Times New Roman" pitchFamily="18" charset="0"/>
                  <a:cs typeface="Times New Roman" pitchFamily="18" charset="0"/>
                </a:rPr>
                <a:t>x</a:t>
              </a:r>
              <a:r>
                <a:rPr lang="en-US"/>
                <a:t> where </a:t>
              </a:r>
            </a:p>
          </p:txBody>
        </p:sp>
        <p:sp>
          <p:nvSpPr>
            <p:cNvPr id="831503" name="Textfeld 12"/>
            <p:cNvSpPr txBox="1">
              <a:spLocks noChangeArrowheads="1"/>
            </p:cNvSpPr>
            <p:nvPr/>
          </p:nvSpPr>
          <p:spPr bwMode="auto">
            <a:xfrm>
              <a:off x="1440" y="1632"/>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a:t>for a constant </a:t>
              </a:r>
              <a:r>
                <a:rPr lang="en-US" sz="2400" i="1">
                  <a:latin typeface="Times New Roman" pitchFamily="18" charset="0"/>
                  <a:cs typeface="Times New Roman" pitchFamily="18" charset="0"/>
                </a:rPr>
                <a:t>c</a:t>
              </a:r>
            </a:p>
          </p:txBody>
        </p:sp>
      </p:grpSp>
      <p:grpSp>
        <p:nvGrpSpPr>
          <p:cNvPr id="16" name="Group 15"/>
          <p:cNvGrpSpPr/>
          <p:nvPr/>
        </p:nvGrpSpPr>
        <p:grpSpPr>
          <a:xfrm>
            <a:off x="7924800" y="5791200"/>
            <a:ext cx="973344" cy="914400"/>
            <a:chOff x="4085328" y="4941332"/>
            <a:chExt cx="973344" cy="914400"/>
          </a:xfrm>
        </p:grpSpPr>
        <p:sp>
          <p:nvSpPr>
            <p:cNvPr id="17" name="TextBox 16"/>
            <p:cNvSpPr txBox="1"/>
            <p:nvPr/>
          </p:nvSpPr>
          <p:spPr>
            <a:xfrm>
              <a:off x="4085328" y="5167700"/>
              <a:ext cx="973344" cy="461665"/>
            </a:xfrm>
            <a:prstGeom prst="rect">
              <a:avLst/>
            </a:prstGeom>
            <a:noFill/>
          </p:spPr>
          <p:txBody>
            <a:bodyPr wrap="none" rtlCol="0">
              <a:spAutoFit/>
            </a:bodyPr>
            <a:lstStyle/>
            <a:p>
              <a:pPr algn="ctr"/>
              <a:r>
                <a:rPr lang="en-US" sz="2400" b="1" dirty="0" smtClean="0"/>
                <a:t>exam</a:t>
              </a:r>
              <a:endParaRPr lang="en-US" sz="2400" b="1" dirty="0"/>
            </a:p>
          </p:txBody>
        </p:sp>
        <p:sp>
          <p:nvSpPr>
            <p:cNvPr id="18" name="&quot;No&quot; Symbol 17"/>
            <p:cNvSpPr/>
            <p:nvPr/>
          </p:nvSpPr>
          <p:spPr bwMode="auto">
            <a:xfrm>
              <a:off x="4114800" y="4941332"/>
              <a:ext cx="914400" cy="914400"/>
            </a:xfrm>
            <a:prstGeom prst="noSmoking">
              <a:avLst>
                <a:gd name="adj" fmla="val 7005"/>
              </a:avLst>
            </a:prstGeom>
            <a:solidFill>
              <a:srgbClr val="C00000">
                <a:alpha val="50196"/>
              </a:srgbClr>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131201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r>
              <a:rPr lang="en-US"/>
              <a:t>Flow Visualization: Problems and Concepts</a:t>
            </a:r>
            <a:endParaRPr lang="de-DE"/>
          </a:p>
        </p:txBody>
      </p:sp>
      <p:sp>
        <p:nvSpPr>
          <p:cNvPr id="832515" name="Rectangle 3"/>
          <p:cNvSpPr>
            <a:spLocks noGrp="1" noChangeArrowheads="1"/>
          </p:cNvSpPr>
          <p:nvPr>
            <p:ph idx="1"/>
          </p:nvPr>
        </p:nvSpPr>
        <p:spPr/>
        <p:txBody>
          <a:bodyPr/>
          <a:lstStyle/>
          <a:p>
            <a:r>
              <a:rPr lang="en-US" b="1"/>
              <a:t>Scalar and vector identities (cont’d):</a:t>
            </a:r>
            <a:endParaRPr lang="de-DE" b="1"/>
          </a:p>
        </p:txBody>
      </p:sp>
      <p:grpSp>
        <p:nvGrpSpPr>
          <p:cNvPr id="832534" name="Group 22"/>
          <p:cNvGrpSpPr>
            <a:grpSpLocks/>
          </p:cNvGrpSpPr>
          <p:nvPr/>
        </p:nvGrpSpPr>
        <p:grpSpPr bwMode="auto">
          <a:xfrm>
            <a:off x="1100138" y="1600200"/>
            <a:ext cx="4691062" cy="3390900"/>
            <a:chOff x="981" y="1008"/>
            <a:chExt cx="2955" cy="2136"/>
          </a:xfrm>
        </p:grpSpPr>
        <p:graphicFrame>
          <p:nvGraphicFramePr>
            <p:cNvPr id="832528" name="Object 11"/>
            <p:cNvGraphicFramePr>
              <a:graphicFrameLocks noChangeAspect="1"/>
            </p:cNvGraphicFramePr>
            <p:nvPr/>
          </p:nvGraphicFramePr>
          <p:xfrm>
            <a:off x="981" y="1008"/>
            <a:ext cx="1124" cy="233"/>
          </p:xfrm>
          <a:graphic>
            <a:graphicData uri="http://schemas.openxmlformats.org/presentationml/2006/ole">
              <mc:AlternateContent xmlns:mc="http://schemas.openxmlformats.org/markup-compatibility/2006">
                <mc:Choice xmlns:v="urn:schemas-microsoft-com:vml" Requires="v">
                  <p:oleObj spid="_x0000_s32842" name="Equation" r:id="rId3" imgW="876240" imgH="177480" progId="Equation.3">
                    <p:embed/>
                  </p:oleObj>
                </mc:Choice>
                <mc:Fallback>
                  <p:oleObj name="Equation" r:id="rId3" imgW="87624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 y="1008"/>
                          <a:ext cx="1124" cy="2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2529" name="Object 12"/>
            <p:cNvGraphicFramePr>
              <a:graphicFrameLocks noChangeAspect="1"/>
            </p:cNvGraphicFramePr>
            <p:nvPr/>
          </p:nvGraphicFramePr>
          <p:xfrm>
            <a:off x="981" y="1344"/>
            <a:ext cx="2317" cy="282"/>
          </p:xfrm>
          <a:graphic>
            <a:graphicData uri="http://schemas.openxmlformats.org/presentationml/2006/ole">
              <mc:AlternateContent xmlns:mc="http://schemas.openxmlformats.org/markup-compatibility/2006">
                <mc:Choice xmlns:v="urn:schemas-microsoft-com:vml" Requires="v">
                  <p:oleObj spid="_x0000_s32843" name="Equation" r:id="rId5" imgW="1803240" imgH="215640" progId="Equation.3">
                    <p:embed/>
                  </p:oleObj>
                </mc:Choice>
                <mc:Fallback>
                  <p:oleObj name="Equation" r:id="rId5" imgW="180324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 y="1344"/>
                          <a:ext cx="2317"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2530" name="Object 13"/>
            <p:cNvGraphicFramePr>
              <a:graphicFrameLocks noChangeAspect="1"/>
            </p:cNvGraphicFramePr>
            <p:nvPr/>
          </p:nvGraphicFramePr>
          <p:xfrm>
            <a:off x="981" y="1680"/>
            <a:ext cx="960" cy="266"/>
          </p:xfrm>
          <a:graphic>
            <a:graphicData uri="http://schemas.openxmlformats.org/presentationml/2006/ole">
              <mc:AlternateContent xmlns:mc="http://schemas.openxmlformats.org/markup-compatibility/2006">
                <mc:Choice xmlns:v="urn:schemas-microsoft-com:vml" Requires="v">
                  <p:oleObj spid="_x0000_s32844" name="Equation" r:id="rId7" imgW="749160" imgH="203040" progId="Equation.3">
                    <p:embed/>
                  </p:oleObj>
                </mc:Choice>
                <mc:Fallback>
                  <p:oleObj name="Equation" r:id="rId7" imgW="74916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 y="1680"/>
                          <a:ext cx="960"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2531" name="Object 15"/>
            <p:cNvGraphicFramePr>
              <a:graphicFrameLocks noChangeAspect="1"/>
            </p:cNvGraphicFramePr>
            <p:nvPr/>
          </p:nvGraphicFramePr>
          <p:xfrm>
            <a:off x="981" y="2064"/>
            <a:ext cx="2955" cy="294"/>
          </p:xfrm>
          <a:graphic>
            <a:graphicData uri="http://schemas.openxmlformats.org/presentationml/2006/ole">
              <mc:AlternateContent xmlns:mc="http://schemas.openxmlformats.org/markup-compatibility/2006">
                <mc:Choice xmlns:v="urn:schemas-microsoft-com:vml" Requires="v">
                  <p:oleObj spid="_x0000_s32845" name="Equation" r:id="rId9" imgW="2298600" imgH="228600" progId="Equation.3">
                    <p:embed/>
                  </p:oleObj>
                </mc:Choice>
                <mc:Fallback>
                  <p:oleObj name="Equation" r:id="rId9" imgW="2298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 y="2064"/>
                          <a:ext cx="2955" cy="2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2532" name="Object 16"/>
            <p:cNvGraphicFramePr>
              <a:graphicFrameLocks noChangeAspect="1"/>
            </p:cNvGraphicFramePr>
            <p:nvPr/>
          </p:nvGraphicFramePr>
          <p:xfrm>
            <a:off x="981" y="2448"/>
            <a:ext cx="1352" cy="282"/>
          </p:xfrm>
          <a:graphic>
            <a:graphicData uri="http://schemas.openxmlformats.org/presentationml/2006/ole">
              <mc:AlternateContent xmlns:mc="http://schemas.openxmlformats.org/markup-compatibility/2006">
                <mc:Choice xmlns:v="urn:schemas-microsoft-com:vml" Requires="v">
                  <p:oleObj spid="_x0000_s32846" name="Equation" r:id="rId11" imgW="1054080" imgH="215640" progId="Equation.3">
                    <p:embed/>
                  </p:oleObj>
                </mc:Choice>
                <mc:Fallback>
                  <p:oleObj name="Equation" r:id="rId11" imgW="105408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 y="2448"/>
                          <a:ext cx="135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2533" name="Object 17"/>
            <p:cNvGraphicFramePr>
              <a:graphicFrameLocks noChangeAspect="1"/>
            </p:cNvGraphicFramePr>
            <p:nvPr/>
          </p:nvGraphicFramePr>
          <p:xfrm>
            <a:off x="981" y="2880"/>
            <a:ext cx="2483" cy="264"/>
          </p:xfrm>
          <a:graphic>
            <a:graphicData uri="http://schemas.openxmlformats.org/presentationml/2006/ole">
              <mc:AlternateContent xmlns:mc="http://schemas.openxmlformats.org/markup-compatibility/2006">
                <mc:Choice xmlns:v="urn:schemas-microsoft-com:vml" Requires="v">
                  <p:oleObj spid="_x0000_s32847" name="Equation" r:id="rId13" imgW="2145960" imgH="228600" progId="Equation.3">
                    <p:embed/>
                  </p:oleObj>
                </mc:Choice>
                <mc:Fallback>
                  <p:oleObj name="Equation" r:id="rId13" imgW="214596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1" y="2880"/>
                          <a:ext cx="2483"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Group 13"/>
          <p:cNvGrpSpPr/>
          <p:nvPr/>
        </p:nvGrpSpPr>
        <p:grpSpPr>
          <a:xfrm>
            <a:off x="7924800" y="5791200"/>
            <a:ext cx="973344" cy="914400"/>
            <a:chOff x="4085328" y="4941332"/>
            <a:chExt cx="973344" cy="914400"/>
          </a:xfrm>
        </p:grpSpPr>
        <p:sp>
          <p:nvSpPr>
            <p:cNvPr id="15" name="TextBox 14"/>
            <p:cNvSpPr txBox="1"/>
            <p:nvPr/>
          </p:nvSpPr>
          <p:spPr>
            <a:xfrm>
              <a:off x="4085328" y="5167700"/>
              <a:ext cx="973344" cy="461665"/>
            </a:xfrm>
            <a:prstGeom prst="rect">
              <a:avLst/>
            </a:prstGeom>
            <a:noFill/>
          </p:spPr>
          <p:txBody>
            <a:bodyPr wrap="none" rtlCol="0">
              <a:spAutoFit/>
            </a:bodyPr>
            <a:lstStyle/>
            <a:p>
              <a:pPr algn="ctr"/>
              <a:r>
                <a:rPr lang="en-US" sz="2400" b="1" dirty="0" smtClean="0"/>
                <a:t>exam</a:t>
              </a:r>
              <a:endParaRPr lang="en-US" sz="2400" b="1" dirty="0"/>
            </a:p>
          </p:txBody>
        </p:sp>
        <p:sp>
          <p:nvSpPr>
            <p:cNvPr id="16" name="&quot;No&quot; Symbol 15"/>
            <p:cNvSpPr/>
            <p:nvPr/>
          </p:nvSpPr>
          <p:spPr bwMode="auto">
            <a:xfrm>
              <a:off x="4114800" y="4941332"/>
              <a:ext cx="914400" cy="914400"/>
            </a:xfrm>
            <a:prstGeom prst="noSmoking">
              <a:avLst>
                <a:gd name="adj" fmla="val 7005"/>
              </a:avLst>
            </a:prstGeom>
            <a:solidFill>
              <a:srgbClr val="C00000">
                <a:alpha val="50196"/>
              </a:srgbClr>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36907876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p:txBody>
          <a:bodyPr/>
          <a:lstStyle/>
          <a:p>
            <a:r>
              <a:rPr lang="en-US"/>
              <a:t>Flow Visualization: Problems and Concepts</a:t>
            </a:r>
            <a:endParaRPr lang="de-DE"/>
          </a:p>
        </p:txBody>
      </p:sp>
      <p:sp>
        <p:nvSpPr>
          <p:cNvPr id="833539" name="Rectangle 3"/>
          <p:cNvSpPr>
            <a:spLocks noGrp="1" noChangeArrowheads="1"/>
          </p:cNvSpPr>
          <p:nvPr>
            <p:ph idx="1"/>
          </p:nvPr>
        </p:nvSpPr>
        <p:spPr/>
        <p:txBody>
          <a:bodyPr/>
          <a:lstStyle/>
          <a:p>
            <a:r>
              <a:rPr lang="de-DE" b="1"/>
              <a:t>Decomposition of Jacobian Matrix:</a:t>
            </a:r>
          </a:p>
          <a:p>
            <a:r>
              <a:rPr lang="en-US" b="1"/>
              <a:t>J</a:t>
            </a:r>
            <a:r>
              <a:rPr lang="en-US" b="1" baseline="-25000"/>
              <a:t>v</a:t>
            </a:r>
            <a:r>
              <a:rPr lang="en-US"/>
              <a:t> can be decomposed into symmetric and antisymmetric part:</a:t>
            </a:r>
          </a:p>
          <a:p>
            <a:endParaRPr lang="de-DE"/>
          </a:p>
        </p:txBody>
      </p:sp>
      <p:graphicFrame>
        <p:nvGraphicFramePr>
          <p:cNvPr id="833540" name="Object 4"/>
          <p:cNvGraphicFramePr>
            <a:graphicFrameLocks noChangeAspect="1"/>
          </p:cNvGraphicFramePr>
          <p:nvPr/>
        </p:nvGraphicFramePr>
        <p:xfrm>
          <a:off x="228600" y="2514600"/>
          <a:ext cx="4953000" cy="2792413"/>
        </p:xfrm>
        <a:graphic>
          <a:graphicData uri="http://schemas.openxmlformats.org/presentationml/2006/ole">
            <mc:AlternateContent xmlns:mc="http://schemas.openxmlformats.org/markup-compatibility/2006">
              <mc:Choice xmlns:v="urn:schemas-microsoft-com:vml" Requires="v">
                <p:oleObj spid="_x0000_s33818" name="Equation" r:id="rId3" imgW="2387520" imgH="1346040" progId="Equation.3">
                  <p:embed/>
                </p:oleObj>
              </mc:Choice>
              <mc:Fallback>
                <p:oleObj name="Equation" r:id="rId3" imgW="2387520" imgH="1346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514600"/>
                        <a:ext cx="4953000" cy="279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3541" name="Textfeld 12"/>
          <p:cNvSpPr txBox="1">
            <a:spLocks noChangeArrowheads="1"/>
          </p:cNvSpPr>
          <p:nvPr/>
        </p:nvSpPr>
        <p:spPr bwMode="auto">
          <a:xfrm>
            <a:off x="2133600" y="25146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sz="2400"/>
              <a:t>with</a:t>
            </a:r>
          </a:p>
        </p:txBody>
      </p:sp>
      <p:sp>
        <p:nvSpPr>
          <p:cNvPr id="833542" name="Textfeld 12"/>
          <p:cNvSpPr txBox="1">
            <a:spLocks noChangeArrowheads="1"/>
          </p:cNvSpPr>
          <p:nvPr/>
        </p:nvSpPr>
        <p:spPr bwMode="auto">
          <a:xfrm>
            <a:off x="2438400" y="3124200"/>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sz="2400"/>
              <a:t>symmetric part (shear contribution)</a:t>
            </a:r>
          </a:p>
        </p:txBody>
      </p:sp>
      <p:sp>
        <p:nvSpPr>
          <p:cNvPr id="833543" name="Textfeld 12"/>
          <p:cNvSpPr txBox="1">
            <a:spLocks noChangeArrowheads="1"/>
          </p:cNvSpPr>
          <p:nvPr/>
        </p:nvSpPr>
        <p:spPr bwMode="auto">
          <a:xfrm>
            <a:off x="5334000" y="4191000"/>
            <a:ext cx="3505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sz="2400"/>
              <a:t>antisymmetric part</a:t>
            </a:r>
            <a:br>
              <a:rPr lang="en-US" sz="2400"/>
            </a:br>
            <a:r>
              <a:rPr lang="en-US" sz="2400"/>
              <a:t>(rotational contribution)</a:t>
            </a:r>
          </a:p>
        </p:txBody>
      </p:sp>
      <p:graphicFrame>
        <p:nvGraphicFramePr>
          <p:cNvPr id="833544" name="Object 3"/>
          <p:cNvGraphicFramePr>
            <a:graphicFrameLocks noChangeAspect="1"/>
          </p:cNvGraphicFramePr>
          <p:nvPr/>
        </p:nvGraphicFramePr>
        <p:xfrm>
          <a:off x="5791200" y="5105400"/>
          <a:ext cx="2932113" cy="1339850"/>
        </p:xfrm>
        <a:graphic>
          <a:graphicData uri="http://schemas.openxmlformats.org/presentationml/2006/ole">
            <mc:AlternateContent xmlns:mc="http://schemas.openxmlformats.org/markup-compatibility/2006">
              <mc:Choice xmlns:v="urn:schemas-microsoft-com:vml" Requires="v">
                <p:oleObj spid="_x0000_s33819" name="Equation" r:id="rId5" imgW="1612800" imgH="736560" progId="Equation.3">
                  <p:embed/>
                </p:oleObj>
              </mc:Choice>
              <mc:Fallback>
                <p:oleObj name="Equation" r:id="rId5" imgW="1612800" imgH="736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5105400"/>
                        <a:ext cx="2932113"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3545" name="Textfeld 12"/>
          <p:cNvSpPr txBox="1">
            <a:spLocks noChangeArrowheads="1"/>
          </p:cNvSpPr>
          <p:nvPr/>
        </p:nvSpPr>
        <p:spPr bwMode="auto">
          <a:xfrm>
            <a:off x="4724400" y="58674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sz="2400"/>
              <a:t>with</a:t>
            </a:r>
          </a:p>
        </p:txBody>
      </p:sp>
    </p:spTree>
    <p:extLst>
      <p:ext uri="{BB962C8B-B14F-4D97-AF65-F5344CB8AC3E}">
        <p14:creationId xmlns:p14="http://schemas.microsoft.com/office/powerpoint/2010/main" val="42755076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p:txBody>
          <a:bodyPr/>
          <a:lstStyle/>
          <a:p>
            <a:r>
              <a:rPr lang="en-US"/>
              <a:t>Flow Visualization: Problems and Concepts</a:t>
            </a:r>
            <a:endParaRPr lang="de-DE"/>
          </a:p>
        </p:txBody>
      </p:sp>
      <p:sp>
        <p:nvSpPr>
          <p:cNvPr id="841731" name="Rectangle 3"/>
          <p:cNvSpPr>
            <a:spLocks noGrp="1" noChangeArrowheads="1"/>
          </p:cNvSpPr>
          <p:nvPr>
            <p:ph idx="1"/>
          </p:nvPr>
        </p:nvSpPr>
        <p:spPr/>
        <p:txBody>
          <a:bodyPr/>
          <a:lstStyle/>
          <a:p>
            <a:r>
              <a:rPr lang="en-US" b="1"/>
              <a:t>Vortex-Strain duality:</a:t>
            </a:r>
          </a:p>
          <a:p>
            <a:r>
              <a:rPr lang="en-US"/>
              <a:t> </a:t>
            </a:r>
            <a:r>
              <a:rPr lang="en-US">
                <a:latin typeface="Symbol" pitchFamily="18" charset="2"/>
                <a:sym typeface="Symbol" pitchFamily="18" charset="2"/>
              </a:rPr>
              <a:t></a:t>
            </a:r>
            <a:r>
              <a:rPr lang="en-US"/>
              <a:t> dominates S: high vortical activity</a:t>
            </a:r>
          </a:p>
          <a:p>
            <a:r>
              <a:rPr lang="en-US"/>
              <a:t>S dominates </a:t>
            </a:r>
            <a:r>
              <a:rPr lang="en-US">
                <a:latin typeface="Symbol" pitchFamily="18" charset="2"/>
                <a:sym typeface="Symbol" pitchFamily="18" charset="2"/>
              </a:rPr>
              <a:t></a:t>
            </a:r>
            <a:r>
              <a:rPr lang="en-US"/>
              <a:t>: high strain</a:t>
            </a:r>
            <a:endParaRPr lang="de-DE"/>
          </a:p>
        </p:txBody>
      </p:sp>
      <p:graphicFrame>
        <p:nvGraphicFramePr>
          <p:cNvPr id="841732" name="Object 4"/>
          <p:cNvGraphicFramePr>
            <a:graphicFrameLocks noChangeAspect="1"/>
          </p:cNvGraphicFramePr>
          <p:nvPr/>
        </p:nvGraphicFramePr>
        <p:xfrm>
          <a:off x="2286000" y="3048000"/>
          <a:ext cx="4953000" cy="2765425"/>
        </p:xfrm>
        <a:graphic>
          <a:graphicData uri="http://schemas.openxmlformats.org/presentationml/2006/ole">
            <mc:AlternateContent xmlns:mc="http://schemas.openxmlformats.org/markup-compatibility/2006">
              <mc:Choice xmlns:v="urn:schemas-microsoft-com:vml" Requires="v">
                <p:oleObj spid="_x0000_s34830" name="Equation" r:id="rId3" imgW="2387520" imgH="1333440" progId="Equation.3">
                  <p:embed/>
                </p:oleObj>
              </mc:Choice>
              <mc:Fallback>
                <p:oleObj name="Equation" r:id="rId3" imgW="2387520" imgH="1333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048000"/>
                        <a:ext cx="4953000" cy="276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30308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r>
              <a:rPr lang="en-US"/>
              <a:t>Flow Visualization: Problems and Concepts</a:t>
            </a:r>
            <a:endParaRPr lang="de-DE"/>
          </a:p>
        </p:txBody>
      </p:sp>
      <p:sp>
        <p:nvSpPr>
          <p:cNvPr id="786435" name="Text Box 3"/>
          <p:cNvSpPr txBox="1">
            <a:spLocks noChangeArrowheads="1"/>
          </p:cNvSpPr>
          <p:nvPr/>
        </p:nvSpPr>
        <p:spPr bwMode="auto">
          <a:xfrm>
            <a:off x="179388" y="765175"/>
            <a:ext cx="18716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a:t>scalar field</a:t>
            </a:r>
          </a:p>
        </p:txBody>
      </p:sp>
      <p:sp>
        <p:nvSpPr>
          <p:cNvPr id="786436" name="Text Box 4"/>
          <p:cNvSpPr txBox="1">
            <a:spLocks noChangeArrowheads="1"/>
          </p:cNvSpPr>
          <p:nvPr/>
        </p:nvSpPr>
        <p:spPr bwMode="auto">
          <a:xfrm>
            <a:off x="2268538" y="765175"/>
            <a:ext cx="30241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a:t>vector field</a:t>
            </a:r>
          </a:p>
        </p:txBody>
      </p:sp>
      <p:sp>
        <p:nvSpPr>
          <p:cNvPr id="786437" name="Text Box 5"/>
          <p:cNvSpPr txBox="1">
            <a:spLocks noChangeArrowheads="1"/>
          </p:cNvSpPr>
          <p:nvPr/>
        </p:nvSpPr>
        <p:spPr bwMode="auto">
          <a:xfrm>
            <a:off x="5543550" y="765175"/>
            <a:ext cx="33893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a:t>tensor field</a:t>
            </a:r>
          </a:p>
        </p:txBody>
      </p:sp>
      <p:sp>
        <p:nvSpPr>
          <p:cNvPr id="786438" name="Line 6"/>
          <p:cNvSpPr>
            <a:spLocks noChangeShapeType="1"/>
          </p:cNvSpPr>
          <p:nvPr/>
        </p:nvSpPr>
        <p:spPr bwMode="auto">
          <a:xfrm>
            <a:off x="2195513" y="1125538"/>
            <a:ext cx="0" cy="5256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39" name="Line 7"/>
          <p:cNvSpPr>
            <a:spLocks noChangeShapeType="1"/>
          </p:cNvSpPr>
          <p:nvPr/>
        </p:nvSpPr>
        <p:spPr bwMode="auto">
          <a:xfrm>
            <a:off x="5364163" y="1125538"/>
            <a:ext cx="0" cy="5256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86440" name="Picture 8" descr="TP_tmp"/>
          <p:cNvPicPr>
            <a:picLocks noChangeAspect="1" noChangeArrowheads="1"/>
          </p:cNvPicPr>
          <p:nvPr>
            <p:custDataLst>
              <p:tags r:id="rId1"/>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613" y="1412875"/>
            <a:ext cx="1320800" cy="2032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6441" name="Picture 9" descr="TP_tmp"/>
          <p:cNvPicPr>
            <a:picLocks noChangeAspect="1" noChangeArrowheads="1"/>
          </p:cNvPicPr>
          <p:nvPr>
            <p:custDataLst>
              <p:tags r:id="rId2"/>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725" y="1412875"/>
            <a:ext cx="1549400" cy="2032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6442" name="Picture 10" descr="TP_tmp"/>
          <p:cNvPicPr>
            <a:picLocks noChangeAspect="1" noChangeArrowheads="1"/>
          </p:cNvPicPr>
          <p:nvPr>
            <p:custDataLst>
              <p:tags r:id="rId3"/>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4600" y="1362075"/>
            <a:ext cx="1828800" cy="254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6443" name="Picture 11" descr="TP_tmp"/>
          <p:cNvPicPr>
            <a:picLocks noChangeAspect="1" noChangeArrowheads="1"/>
          </p:cNvPicPr>
          <p:nvPr>
            <p:custDataLst>
              <p:tags r:id="rId4"/>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7413" y="2914650"/>
            <a:ext cx="457200" cy="2794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6444" name="Picture 12" descr="TP_tmp"/>
          <p:cNvPicPr>
            <a:picLocks noChangeAspect="1" noChangeArrowheads="1"/>
          </p:cNvPicPr>
          <p:nvPr>
            <p:custDataLst>
              <p:tags r:id="rId5"/>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9313" y="3240088"/>
            <a:ext cx="698500" cy="115887"/>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6445" name="Picture 13" descr="TP_tmp"/>
          <p:cNvPicPr>
            <a:picLocks noChangeAspect="1" noChangeArrowheads="1"/>
          </p:cNvPicPr>
          <p:nvPr>
            <p:custDataLst>
              <p:tags r:id="rId6"/>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8925" y="2520950"/>
            <a:ext cx="1905000" cy="10668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6446" name="Picture 14" descr="TP_tmp"/>
          <p:cNvPicPr>
            <a:picLocks noChangeAspect="1" noChangeArrowheads="1"/>
          </p:cNvPicPr>
          <p:nvPr>
            <p:custDataLst>
              <p:tags r:id="rId7"/>
            </p:custDataLst>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600" y="2520950"/>
            <a:ext cx="3606800" cy="10668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6447" name="Picture 15" descr="TP_tmp"/>
          <p:cNvPicPr>
            <a:picLocks noChangeAspect="1" noChangeArrowheads="1"/>
          </p:cNvPicPr>
          <p:nvPr>
            <p:custDataLst>
              <p:tags r:id="rId8"/>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8925" y="3600450"/>
            <a:ext cx="698500" cy="115888"/>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6448" name="Picture 16" descr="TP_tmp"/>
          <p:cNvPicPr>
            <a:picLocks noChangeAspect="1" noChangeArrowheads="1"/>
          </p:cNvPicPr>
          <p:nvPr>
            <p:custDataLst>
              <p:tags r:id="rId9"/>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600" y="3600450"/>
            <a:ext cx="698500" cy="115888"/>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6449" name="Picture 17" descr="TP_tmp"/>
          <p:cNvPicPr>
            <a:picLocks noChangeAspect="1" noChangeArrowheads="1"/>
          </p:cNvPicPr>
          <p:nvPr>
            <p:custDataLst>
              <p:tags r:id="rId10"/>
            </p:custDataLst>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1925" y="4881563"/>
            <a:ext cx="2159000" cy="635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6450" name="Picture 18" descr="TP_tmp"/>
          <p:cNvPicPr>
            <a:picLocks noChangeAspect="1" noChangeArrowheads="1"/>
          </p:cNvPicPr>
          <p:nvPr>
            <p:custDataLst>
              <p:tags r:id="rId11"/>
            </p:custDataLst>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34100" y="4881563"/>
            <a:ext cx="2209800" cy="635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786451" name="Text Box 19"/>
          <p:cNvSpPr txBox="1">
            <a:spLocks noChangeArrowheads="1"/>
          </p:cNvSpPr>
          <p:nvPr/>
        </p:nvSpPr>
        <p:spPr bwMode="auto">
          <a:xfrm>
            <a:off x="2447925" y="5734050"/>
            <a:ext cx="2665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dirty="0"/>
              <a:t>2D </a:t>
            </a:r>
            <a:r>
              <a:rPr lang="de-DE" sz="1800" dirty="0" err="1"/>
              <a:t>vector</a:t>
            </a:r>
            <a:r>
              <a:rPr lang="de-DE" sz="1800" dirty="0"/>
              <a:t> </a:t>
            </a:r>
            <a:r>
              <a:rPr lang="de-DE" sz="1800" dirty="0" err="1"/>
              <a:t>field</a:t>
            </a:r>
            <a:endParaRPr lang="de-DE" sz="1800" dirty="0"/>
          </a:p>
        </p:txBody>
      </p:sp>
      <p:sp>
        <p:nvSpPr>
          <p:cNvPr id="786452" name="Text Box 20"/>
          <p:cNvSpPr txBox="1">
            <a:spLocks noChangeArrowheads="1"/>
          </p:cNvSpPr>
          <p:nvPr/>
        </p:nvSpPr>
        <p:spPr bwMode="auto">
          <a:xfrm>
            <a:off x="5691188" y="5734050"/>
            <a:ext cx="30972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a:t>Jacobian of 2D vector field</a:t>
            </a:r>
          </a:p>
        </p:txBody>
      </p:sp>
    </p:spTree>
    <p:extLst>
      <p:ext uri="{BB962C8B-B14F-4D97-AF65-F5344CB8AC3E}">
        <p14:creationId xmlns:p14="http://schemas.microsoft.com/office/powerpoint/2010/main" val="1337640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86438"/>
                                        </p:tgtEl>
                                        <p:attrNameLst>
                                          <p:attrName>style.visibility</p:attrName>
                                        </p:attrNameLst>
                                      </p:cBhvr>
                                      <p:to>
                                        <p:strVal val="visible"/>
                                      </p:to>
                                    </p:set>
                                    <p:animEffect transition="in" filter="wipe(up)">
                                      <p:cBhvr>
                                        <p:cTn id="7" dur="500"/>
                                        <p:tgtEl>
                                          <p:spTgt spid="78643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86439"/>
                                        </p:tgtEl>
                                        <p:attrNameLst>
                                          <p:attrName>style.visibility</p:attrName>
                                        </p:attrNameLst>
                                      </p:cBhvr>
                                      <p:to>
                                        <p:strVal val="visible"/>
                                      </p:to>
                                    </p:set>
                                    <p:animEffect transition="in" filter="wipe(up)">
                                      <p:cBhvr>
                                        <p:cTn id="10" dur="500"/>
                                        <p:tgtEl>
                                          <p:spTgt spid="786439"/>
                                        </p:tgtEl>
                                      </p:cBhvr>
                                    </p:animEffec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0"/>
                                          </p:stCondLst>
                                        </p:cTn>
                                        <p:tgtEl>
                                          <p:spTgt spid="78644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8644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8644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8644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8644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8644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78644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86451"/>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78645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86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438" grpId="0" animBg="1"/>
      <p:bldP spid="786439" grpId="0" animBg="1"/>
      <p:bldP spid="786451" grpId="0"/>
      <p:bldP spid="7864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p:txBody>
          <a:bodyPr/>
          <a:lstStyle/>
          <a:p>
            <a:r>
              <a:rPr lang="en-US"/>
              <a:t>Flow Visualization: Problems and Concepts</a:t>
            </a:r>
            <a:endParaRPr lang="de-DE"/>
          </a:p>
        </p:txBody>
      </p:sp>
      <p:sp>
        <p:nvSpPr>
          <p:cNvPr id="840707" name="Rectangle 3"/>
          <p:cNvSpPr>
            <a:spLocks noGrp="1" noChangeArrowheads="1"/>
          </p:cNvSpPr>
          <p:nvPr>
            <p:ph idx="1"/>
          </p:nvPr>
        </p:nvSpPr>
        <p:spPr/>
        <p:txBody>
          <a:bodyPr/>
          <a:lstStyle/>
          <a:p>
            <a:r>
              <a:rPr lang="en-US" b="1" dirty="0">
                <a:latin typeface="cmmi10" pitchFamily="34" charset="0"/>
              </a:rPr>
              <a:t>¸</a:t>
            </a:r>
            <a:r>
              <a:rPr lang="en-US" b="1" baseline="-25000" dirty="0">
                <a:latin typeface="cmmi10" pitchFamily="34" charset="0"/>
              </a:rPr>
              <a:t>2</a:t>
            </a:r>
            <a:r>
              <a:rPr lang="en-US" b="1" dirty="0"/>
              <a:t> criterion:</a:t>
            </a:r>
          </a:p>
          <a:p>
            <a:pPr lvl="1"/>
            <a:r>
              <a:rPr lang="en-US" dirty="0"/>
              <a:t>Second largest eigenvalue of the symmetric tensor S</a:t>
            </a:r>
            <a:r>
              <a:rPr lang="en-US" baseline="30000" dirty="0"/>
              <a:t>2</a:t>
            </a:r>
            <a:r>
              <a:rPr lang="en-US" dirty="0"/>
              <a:t> + </a:t>
            </a:r>
            <a:r>
              <a:rPr lang="en-US" dirty="0">
                <a:latin typeface="Symbol" pitchFamily="18" charset="2"/>
                <a:sym typeface="Symbol" pitchFamily="18" charset="2"/>
              </a:rPr>
              <a:t></a:t>
            </a:r>
            <a:r>
              <a:rPr lang="en-US" baseline="30000" dirty="0">
                <a:latin typeface="Symbol" pitchFamily="18" charset="2"/>
                <a:sym typeface="Symbol" pitchFamily="18" charset="2"/>
              </a:rPr>
              <a:t>2</a:t>
            </a:r>
          </a:p>
          <a:p>
            <a:pPr lvl="1"/>
            <a:r>
              <a:rPr lang="en-US" dirty="0">
                <a:sym typeface="Symbol" pitchFamily="18" charset="2"/>
              </a:rPr>
              <a:t>Vortices can be found where </a:t>
            </a:r>
            <a:r>
              <a:rPr lang="en-US" dirty="0">
                <a:latin typeface="cmmi10" pitchFamily="34" charset="0"/>
                <a:sym typeface="Symbol" pitchFamily="18" charset="2"/>
              </a:rPr>
              <a:t>¸</a:t>
            </a:r>
            <a:r>
              <a:rPr lang="en-US" baseline="-25000" dirty="0">
                <a:latin typeface="cmmi10" pitchFamily="34" charset="0"/>
                <a:sym typeface="Symbol" pitchFamily="18" charset="2"/>
              </a:rPr>
              <a:t>2</a:t>
            </a:r>
            <a:r>
              <a:rPr lang="en-US" dirty="0">
                <a:sym typeface="Symbol" pitchFamily="18" charset="2"/>
              </a:rPr>
              <a:t> &lt; 0</a:t>
            </a:r>
          </a:p>
          <a:p>
            <a:pPr lvl="1"/>
            <a:r>
              <a:rPr lang="en-US" dirty="0">
                <a:sym typeface="Symbol" pitchFamily="18" charset="2"/>
              </a:rPr>
              <a:t> </a:t>
            </a:r>
            <a:r>
              <a:rPr lang="en-US" dirty="0">
                <a:latin typeface="cmmi10" pitchFamily="34" charset="0"/>
                <a:sym typeface="Symbol" pitchFamily="18" charset="2"/>
              </a:rPr>
              <a:t>¸</a:t>
            </a:r>
            <a:r>
              <a:rPr lang="en-US" baseline="-25000" dirty="0">
                <a:latin typeface="cmmi10" pitchFamily="34" charset="0"/>
                <a:sym typeface="Symbol" pitchFamily="18" charset="2"/>
              </a:rPr>
              <a:t>2</a:t>
            </a:r>
            <a:r>
              <a:rPr lang="en-US" dirty="0">
                <a:sym typeface="Symbol" pitchFamily="18" charset="2"/>
              </a:rPr>
              <a:t> &gt; 0 lacks physical interpretation</a:t>
            </a:r>
          </a:p>
          <a:p>
            <a:pPr lvl="1"/>
            <a:r>
              <a:rPr lang="en-US" dirty="0">
                <a:sym typeface="Symbol" pitchFamily="18" charset="2"/>
              </a:rPr>
              <a:t>Does not capture stretching and folding of fluid particles, i.e., does not describe the vortex-strain duality</a:t>
            </a:r>
          </a:p>
          <a:p>
            <a:r>
              <a:rPr lang="en-US" b="1" dirty="0">
                <a:sym typeface="Symbol" pitchFamily="18" charset="2"/>
              </a:rPr>
              <a:t>Q-criterion, or, Okubo-Weiss parameter:</a:t>
            </a:r>
          </a:p>
          <a:p>
            <a:pPr lvl="1"/>
            <a:r>
              <a:rPr lang="en-US" dirty="0">
                <a:sym typeface="Symbol" pitchFamily="18" charset="2"/>
              </a:rPr>
              <a:t>Q &gt; 0: vortex region, since </a:t>
            </a:r>
            <a:r>
              <a:rPr lang="en-US" dirty="0" err="1">
                <a:sym typeface="Symbol" pitchFamily="18" charset="2"/>
              </a:rPr>
              <a:t>vorticity</a:t>
            </a:r>
            <a:r>
              <a:rPr lang="en-US" dirty="0">
                <a:sym typeface="Symbol" pitchFamily="18" charset="2"/>
              </a:rPr>
              <a:t> magnitude dominates the rate of strain</a:t>
            </a:r>
          </a:p>
          <a:p>
            <a:pPr lvl="1"/>
            <a:r>
              <a:rPr lang="en-US" dirty="0">
                <a:sym typeface="Symbol" pitchFamily="18" charset="2"/>
              </a:rPr>
              <a:t>Q &lt; 0: region of high stretching, since rate of strain dominates </a:t>
            </a:r>
            <a:r>
              <a:rPr lang="en-US" dirty="0" err="1">
                <a:sym typeface="Symbol" pitchFamily="18" charset="2"/>
              </a:rPr>
              <a:t>vorticity</a:t>
            </a:r>
            <a:r>
              <a:rPr lang="en-US" dirty="0">
                <a:sym typeface="Symbol" pitchFamily="18" charset="2"/>
              </a:rPr>
              <a:t> magnitude</a:t>
            </a:r>
          </a:p>
          <a:p>
            <a:pPr lvl="1"/>
            <a:r>
              <a:rPr lang="en-US" dirty="0">
                <a:sym typeface="Symbol" pitchFamily="18" charset="2"/>
              </a:rPr>
              <a:t>Captures vortex-strain duality</a:t>
            </a:r>
            <a:endParaRPr lang="de-DE" dirty="0">
              <a:sym typeface="Symbol" pitchFamily="18" charset="2"/>
            </a:endParaRPr>
          </a:p>
        </p:txBody>
      </p:sp>
      <p:pic>
        <p:nvPicPr>
          <p:cNvPr id="840710" name="Picture 6" descr="TP_tmp"/>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5257800"/>
            <a:ext cx="6172200" cy="492125"/>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Tree>
    <p:extLst>
      <p:ext uri="{BB962C8B-B14F-4D97-AF65-F5344CB8AC3E}">
        <p14:creationId xmlns:p14="http://schemas.microsoft.com/office/powerpoint/2010/main" val="20471048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2" name="Rectangle 4"/>
          <p:cNvSpPr>
            <a:spLocks noGrp="1" noChangeArrowheads="1"/>
          </p:cNvSpPr>
          <p:nvPr>
            <p:ph type="title"/>
          </p:nvPr>
        </p:nvSpPr>
        <p:spPr/>
        <p:txBody>
          <a:bodyPr/>
          <a:lstStyle/>
          <a:p>
            <a:r>
              <a:rPr lang="en-US"/>
              <a:t>Flow Visualization: Problems and Concepts</a:t>
            </a:r>
            <a:endParaRPr lang="de-DE"/>
          </a:p>
        </p:txBody>
      </p:sp>
      <p:pic>
        <p:nvPicPr>
          <p:cNvPr id="8366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66900"/>
            <a:ext cx="4191000" cy="31400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366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857375"/>
            <a:ext cx="3886200" cy="31432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5977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noChangeArrowheads="1"/>
          </p:cNvSpPr>
          <p:nvPr>
            <p:ph type="ctrTitle"/>
          </p:nvPr>
        </p:nvSpPr>
        <p:spPr>
          <a:xfrm>
            <a:off x="1219200" y="1828800"/>
            <a:ext cx="7543800" cy="1143000"/>
          </a:xfrm>
        </p:spPr>
        <p:txBody>
          <a:bodyPr/>
          <a:lstStyle/>
          <a:p>
            <a:r>
              <a:rPr lang="en-US" sz="3600" dirty="0" smtClean="0"/>
              <a:t>Visualization and Data Analysis</a:t>
            </a:r>
            <a:endParaRPr lang="de-DE" dirty="0"/>
          </a:p>
        </p:txBody>
      </p:sp>
      <p:sp>
        <p:nvSpPr>
          <p:cNvPr id="120837" name="Rectangle 5"/>
          <p:cNvSpPr>
            <a:spLocks noGrp="1" noChangeArrowheads="1"/>
          </p:cNvSpPr>
          <p:nvPr>
            <p:ph type="subTitle" idx="1"/>
          </p:nvPr>
        </p:nvSpPr>
        <p:spPr/>
        <p:txBody>
          <a:bodyPr/>
          <a:lstStyle/>
          <a:p>
            <a:r>
              <a:rPr lang="en-US" dirty="0"/>
              <a:t>Feature-based Methods I</a:t>
            </a:r>
            <a:endParaRPr lang="en-US" dirty="0" smtClean="0"/>
          </a:p>
        </p:txBody>
      </p:sp>
    </p:spTree>
    <p:extLst>
      <p:ext uri="{BB962C8B-B14F-4D97-AF65-F5344CB8AC3E}">
        <p14:creationId xmlns:p14="http://schemas.microsoft.com/office/powerpoint/2010/main" val="2929070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Feature-based Methods </a:t>
            </a:r>
            <a:r>
              <a:rPr lang="en-US" dirty="0" smtClean="0"/>
              <a:t>I: Content</a:t>
            </a:r>
            <a:endParaRPr lang="en-US" dirty="0"/>
          </a:p>
        </p:txBody>
      </p:sp>
      <p:sp>
        <p:nvSpPr>
          <p:cNvPr id="3" name="Content Placeholder 2"/>
          <p:cNvSpPr>
            <a:spLocks noGrp="1"/>
          </p:cNvSpPr>
          <p:nvPr>
            <p:ph idx="1"/>
          </p:nvPr>
        </p:nvSpPr>
        <p:spPr/>
        <p:txBody>
          <a:bodyPr/>
          <a:lstStyle/>
          <a:p>
            <a:r>
              <a:rPr lang="en-US" dirty="0" smtClean="0"/>
              <a:t>Introduction to feature-based data analysis and visualization</a:t>
            </a:r>
          </a:p>
          <a:p>
            <a:pPr lvl="1"/>
            <a:r>
              <a:rPr lang="en-US" dirty="0" smtClean="0"/>
              <a:t>What is a feature?</a:t>
            </a:r>
          </a:p>
          <a:p>
            <a:pPr lvl="1"/>
            <a:r>
              <a:rPr lang="en-US" dirty="0" smtClean="0"/>
              <a:t>Difference between classic visualization and feature-based visualization</a:t>
            </a:r>
          </a:p>
          <a:p>
            <a:pPr lvl="1"/>
            <a:r>
              <a:rPr lang="en-US" smtClean="0"/>
              <a:t>Examples for </a:t>
            </a:r>
            <a:r>
              <a:rPr lang="en-US" dirty="0" smtClean="0"/>
              <a:t>features</a:t>
            </a:r>
          </a:p>
          <a:p>
            <a:r>
              <a:rPr lang="en-US" dirty="0" err="1"/>
              <a:t>Extremal</a:t>
            </a:r>
            <a:r>
              <a:rPr lang="en-US" dirty="0"/>
              <a:t> Structures </a:t>
            </a:r>
            <a:r>
              <a:rPr lang="en-US" dirty="0" smtClean="0"/>
              <a:t>I</a:t>
            </a:r>
          </a:p>
          <a:p>
            <a:pPr lvl="1"/>
            <a:r>
              <a:rPr lang="en-US" dirty="0" smtClean="0"/>
              <a:t>What are </a:t>
            </a:r>
            <a:r>
              <a:rPr lang="en-US" dirty="0" err="1" smtClean="0"/>
              <a:t>extremal</a:t>
            </a:r>
            <a:r>
              <a:rPr lang="en-US" dirty="0" smtClean="0"/>
              <a:t> structures?</a:t>
            </a:r>
          </a:p>
          <a:p>
            <a:pPr lvl="1"/>
            <a:r>
              <a:rPr lang="en-US" dirty="0" smtClean="0"/>
              <a:t>Applications</a:t>
            </a:r>
          </a:p>
          <a:p>
            <a:pPr lvl="1"/>
            <a:r>
              <a:rPr lang="en-US" dirty="0" smtClean="0"/>
              <a:t>Ridges and Valleys (Height Ridges)</a:t>
            </a:r>
          </a:p>
          <a:p>
            <a:pPr lvl="2"/>
            <a:r>
              <a:rPr lang="en-US" dirty="0" smtClean="0"/>
              <a:t>General definitions following </a:t>
            </a:r>
            <a:r>
              <a:rPr lang="en-US" dirty="0" err="1" smtClean="0"/>
              <a:t>Eberly</a:t>
            </a:r>
            <a:r>
              <a:rPr lang="en-US" dirty="0" smtClean="0"/>
              <a:t> and </a:t>
            </a:r>
            <a:r>
              <a:rPr lang="en-US" dirty="0" err="1" smtClean="0"/>
              <a:t>Lindeberg</a:t>
            </a:r>
            <a:endParaRPr lang="en-US" dirty="0" smtClean="0"/>
          </a:p>
          <a:p>
            <a:pPr lvl="2"/>
            <a:r>
              <a:rPr lang="en-US" dirty="0" smtClean="0"/>
              <a:t>Ridges/Valleys in 2D (lines)</a:t>
            </a:r>
          </a:p>
          <a:p>
            <a:pPr lvl="2"/>
            <a:r>
              <a:rPr lang="en-US" dirty="0" smtClean="0"/>
              <a:t>Ridges/Valleys in 3D (lines and surfaces)</a:t>
            </a:r>
          </a:p>
          <a:p>
            <a:pPr lvl="1"/>
            <a:r>
              <a:rPr lang="en-US" dirty="0" smtClean="0"/>
              <a:t>Tool for extracting ridges/valleys in 2D: marching squares (</a:t>
            </a:r>
            <a:r>
              <a:rPr lang="en-US" dirty="0" err="1" smtClean="0"/>
              <a:t>isolines</a:t>
            </a:r>
            <a:r>
              <a:rPr lang="en-US" dirty="0" smtClean="0"/>
              <a:t>)</a:t>
            </a:r>
            <a:endParaRPr lang="en-US" dirty="0"/>
          </a:p>
        </p:txBody>
      </p:sp>
    </p:spTree>
    <p:extLst>
      <p:ext uri="{BB962C8B-B14F-4D97-AF65-F5344CB8AC3E}">
        <p14:creationId xmlns:p14="http://schemas.microsoft.com/office/powerpoint/2010/main" val="18214786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endParaRPr lang="en-US"/>
          </a:p>
        </p:txBody>
      </p:sp>
      <p:pic>
        <p:nvPicPr>
          <p:cNvPr id="10243" name="L-1011_EM-0085-01.avi">
            <a:hlinkClick r:id="" action="ppaction://media"/>
          </p:cNvPr>
          <p:cNvPicPr>
            <a:picLocks noGrp="1" noChangeAspect="1" noChangeArrowheads="1"/>
          </p:cNvPicPr>
          <p:nvPr>
            <p:ph idx="1"/>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tretch>
            <a:fillRect/>
          </a:stretch>
        </p:blipFill>
        <p:spPr>
          <a:xfrm>
            <a:off x="732632" y="549275"/>
            <a:ext cx="7678737" cy="5759450"/>
          </a:xfrm>
        </p:spPr>
      </p:pic>
    </p:spTree>
    <p:extLst>
      <p:ext uri="{BB962C8B-B14F-4D97-AF65-F5344CB8AC3E}">
        <p14:creationId xmlns:p14="http://schemas.microsoft.com/office/powerpoint/2010/main" val="1807830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57533" fill="hold"/>
                                        <p:tgtEl>
                                          <p:spTgt spid="1024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243"/>
                </p:tgtEl>
              </p:cMediaNode>
            </p:video>
            <p:seq concurrent="1" nextAc="seek">
              <p:cTn id="8" restart="whenNotActive" fill="hold" evtFilter="cancelBubble" nodeType="interactiveSeq">
                <p:stCondLst>
                  <p:cond evt="onClick" delay="0">
                    <p:tgtEl>
                      <p:spTgt spid="1024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0243"/>
                                        </p:tgtEl>
                                      </p:cBhvr>
                                    </p:cmd>
                                  </p:childTnLst>
                                </p:cTn>
                              </p:par>
                            </p:childTnLst>
                          </p:cTn>
                        </p:par>
                      </p:childTnLst>
                    </p:cTn>
                  </p:par>
                </p:childTnLst>
              </p:cTn>
              <p:nextCondLst>
                <p:cond evt="onClick" delay="0">
                  <p:tgtEl>
                    <p:spTgt spid="1024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endParaRPr lang="en-US"/>
          </a:p>
        </p:txBody>
      </p:sp>
      <p:sp>
        <p:nvSpPr>
          <p:cNvPr id="11269" name="Text Box 5"/>
          <p:cNvSpPr txBox="1">
            <a:spLocks noChangeArrowheads="1"/>
          </p:cNvSpPr>
          <p:nvPr/>
        </p:nvSpPr>
        <p:spPr bwMode="auto">
          <a:xfrm>
            <a:off x="1258888" y="4724400"/>
            <a:ext cx="7416800"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7800" indent="-177800" algn="l">
              <a:defRPr>
                <a:solidFill>
                  <a:schemeClr val="tx1"/>
                </a:solidFill>
                <a:latin typeface="Arial" charset="0"/>
              </a:defRPr>
            </a:lvl1pPr>
            <a:lvl2pPr algn="l">
              <a:defRPr>
                <a:solidFill>
                  <a:schemeClr val="tx1"/>
                </a:solidFill>
                <a:latin typeface="Arial" charset="0"/>
              </a:defRPr>
            </a:lvl2pPr>
            <a:lvl3pPr algn="l">
              <a:defRPr>
                <a:solidFill>
                  <a:schemeClr val="tx1"/>
                </a:solidFill>
                <a:latin typeface="Arial" charset="0"/>
              </a:defRPr>
            </a:lvl3pPr>
            <a:lvl4pPr algn="l">
              <a:defRPr>
                <a:solidFill>
                  <a:schemeClr val="tx1"/>
                </a:solidFill>
                <a:latin typeface="Arial" charset="0"/>
              </a:defRPr>
            </a:lvl4pPr>
            <a:lvl5pPr algn="l">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nSpc>
                <a:spcPct val="110000"/>
              </a:lnSpc>
            </a:pPr>
            <a:r>
              <a:rPr lang="de-DE" b="1"/>
              <a:t>Feature</a:t>
            </a:r>
          </a:p>
          <a:p>
            <a:pPr>
              <a:lnSpc>
                <a:spcPct val="110000"/>
              </a:lnSpc>
              <a:buFontTx/>
              <a:buChar char="•"/>
            </a:pPr>
            <a:r>
              <a:rPr lang="en-US"/>
              <a:t>n-dimensional geometrical structure embedded into m-dim. Domain</a:t>
            </a:r>
          </a:p>
          <a:p>
            <a:pPr>
              <a:lnSpc>
                <a:spcPct val="110000"/>
              </a:lnSpc>
              <a:buFontTx/>
              <a:buChar char="•"/>
            </a:pPr>
            <a:r>
              <a:rPr lang="de-DE"/>
              <a:t>yields certain „insight“</a:t>
            </a:r>
          </a:p>
          <a:p>
            <a:pPr>
              <a:lnSpc>
                <a:spcPct val="110000"/>
              </a:lnSpc>
              <a:buFontTx/>
              <a:buChar char="•"/>
            </a:pPr>
            <a:r>
              <a:rPr lang="de-DE"/>
              <a:t>definition depends on application</a:t>
            </a:r>
          </a:p>
        </p:txBody>
      </p:sp>
      <p:sp>
        <p:nvSpPr>
          <p:cNvPr id="11270" name="Text Box 6"/>
          <p:cNvSpPr txBox="1">
            <a:spLocks noChangeArrowheads="1"/>
          </p:cNvSpPr>
          <p:nvPr/>
        </p:nvSpPr>
        <p:spPr bwMode="auto">
          <a:xfrm>
            <a:off x="3051175" y="4076700"/>
            <a:ext cx="40417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sz="1000"/>
              <a:t>Flow behind a cylinder. Data courtesy of Bernd R. Noack (TU Berlin).</a:t>
            </a:r>
          </a:p>
        </p:txBody>
      </p:sp>
      <p:pic>
        <p:nvPicPr>
          <p:cNvPr id="2" name="CylinderParticleCoresNoCover_NewXVID.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2190544" y="1180852"/>
            <a:ext cx="4762913" cy="2857748"/>
          </a:xfrm>
          <a:prstGeom prst="rect">
            <a:avLst/>
          </a:prstGeom>
          <a:ln w="12700">
            <a:solidFill>
              <a:schemeClr val="tx1"/>
            </a:solidFill>
          </a:ln>
        </p:spPr>
      </p:pic>
    </p:spTree>
    <p:extLst>
      <p:ext uri="{BB962C8B-B14F-4D97-AF65-F5344CB8AC3E}">
        <p14:creationId xmlns:p14="http://schemas.microsoft.com/office/powerpoint/2010/main" val="3850641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4432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2"/>
                </p:tgtEl>
              </p:cMediaNode>
            </p:video>
          </p:childTnLst>
        </p:cTn>
      </p:par>
    </p:tnLst>
    <p:bldLst>
      <p:bldP spid="112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5"/>
          <p:cNvSpPr txBox="1">
            <a:spLocks noChangeArrowheads="1"/>
          </p:cNvSpPr>
          <p:nvPr/>
        </p:nvSpPr>
        <p:spPr bwMode="auto">
          <a:xfrm>
            <a:off x="2268538" y="4589463"/>
            <a:ext cx="4608512" cy="495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0000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lstStyle/>
          <a:p>
            <a:pPr algn="ctr" fontAlgn="base">
              <a:spcBef>
                <a:spcPct val="0"/>
              </a:spcBef>
              <a:spcAft>
                <a:spcPct val="0"/>
              </a:spcAft>
            </a:pPr>
            <a:r>
              <a:rPr lang="en-US" sz="2400" b="1" dirty="0" smtClean="0">
                <a:solidFill>
                  <a:srgbClr val="0000CC"/>
                </a:solidFill>
              </a:rPr>
              <a:t>Feature-Based Data Analysis</a:t>
            </a:r>
          </a:p>
        </p:txBody>
      </p:sp>
      <p:sp>
        <p:nvSpPr>
          <p:cNvPr id="7174" name="Text Box 6"/>
          <p:cNvSpPr txBox="1">
            <a:spLocks noChangeArrowheads="1"/>
          </p:cNvSpPr>
          <p:nvPr/>
        </p:nvSpPr>
        <p:spPr bwMode="auto">
          <a:xfrm>
            <a:off x="2089150" y="5000625"/>
            <a:ext cx="4967288" cy="1082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0000CC"/>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nchor="ctr">
            <a:spAutoFit/>
          </a:bodyPr>
          <a:lstStyle>
            <a:lvl1pPr marL="179388" indent="-179388" algn="l">
              <a:defRPr>
                <a:solidFill>
                  <a:schemeClr val="tx1"/>
                </a:solidFill>
                <a:latin typeface="Arial" charset="0"/>
              </a:defRPr>
            </a:lvl1pPr>
            <a:lvl2pPr marL="538163" algn="l">
              <a:defRPr>
                <a:solidFill>
                  <a:schemeClr val="tx1"/>
                </a:solidFill>
                <a:latin typeface="Arial" charset="0"/>
              </a:defRPr>
            </a:lvl2pPr>
            <a:lvl3pPr algn="l">
              <a:defRPr>
                <a:solidFill>
                  <a:schemeClr val="tx1"/>
                </a:solidFill>
                <a:latin typeface="Arial" charset="0"/>
              </a:defRPr>
            </a:lvl3pPr>
            <a:lvl4pPr algn="l">
              <a:defRPr>
                <a:solidFill>
                  <a:schemeClr val="tx1"/>
                </a:solidFill>
                <a:latin typeface="Arial" charset="0"/>
              </a:defRPr>
            </a:lvl4pPr>
            <a:lvl5pPr algn="l">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fontAlgn="base">
              <a:lnSpc>
                <a:spcPct val="120000"/>
              </a:lnSpc>
              <a:spcBef>
                <a:spcPct val="0"/>
              </a:spcBef>
              <a:spcAft>
                <a:spcPct val="0"/>
              </a:spcAft>
            </a:pPr>
            <a:r>
              <a:rPr lang="en-US" dirty="0" smtClean="0">
                <a:solidFill>
                  <a:srgbClr val="0000CC"/>
                </a:solidFill>
              </a:rPr>
              <a:t>reduction of information</a:t>
            </a:r>
          </a:p>
          <a:p>
            <a:pPr algn="ctr" fontAlgn="base">
              <a:lnSpc>
                <a:spcPct val="120000"/>
              </a:lnSpc>
              <a:spcBef>
                <a:spcPct val="0"/>
              </a:spcBef>
              <a:spcAft>
                <a:spcPct val="0"/>
              </a:spcAft>
            </a:pPr>
            <a:r>
              <a:rPr lang="en-US" dirty="0" smtClean="0">
                <a:solidFill>
                  <a:srgbClr val="0000CC"/>
                </a:solidFill>
              </a:rPr>
              <a:t>interactive visualization</a:t>
            </a:r>
          </a:p>
          <a:p>
            <a:pPr algn="ctr" fontAlgn="base">
              <a:lnSpc>
                <a:spcPct val="120000"/>
              </a:lnSpc>
              <a:spcBef>
                <a:spcPct val="0"/>
              </a:spcBef>
              <a:spcAft>
                <a:spcPct val="0"/>
              </a:spcAft>
            </a:pPr>
            <a:r>
              <a:rPr lang="en-US" dirty="0" smtClean="0">
                <a:solidFill>
                  <a:srgbClr val="0000CC"/>
                </a:solidFill>
              </a:rPr>
              <a:t>faster analysis</a:t>
            </a:r>
          </a:p>
        </p:txBody>
      </p:sp>
      <p:grpSp>
        <p:nvGrpSpPr>
          <p:cNvPr id="7175" name="Group 7"/>
          <p:cNvGrpSpPr>
            <a:grpSpLocks/>
          </p:cNvGrpSpPr>
          <p:nvPr/>
        </p:nvGrpSpPr>
        <p:grpSpPr bwMode="auto">
          <a:xfrm>
            <a:off x="387350" y="1485900"/>
            <a:ext cx="1771650" cy="1779588"/>
            <a:chOff x="340" y="1344"/>
            <a:chExt cx="1116" cy="1121"/>
          </a:xfrm>
        </p:grpSpPr>
        <p:sp>
          <p:nvSpPr>
            <p:cNvPr id="7176" name="Text Box 8"/>
            <p:cNvSpPr txBox="1">
              <a:spLocks noChangeArrowheads="1"/>
            </p:cNvSpPr>
            <p:nvPr/>
          </p:nvSpPr>
          <p:spPr bwMode="auto">
            <a:xfrm>
              <a:off x="672" y="1344"/>
              <a:ext cx="784" cy="759"/>
            </a:xfrm>
            <a:prstGeom prst="rect">
              <a:avLst/>
            </a:prstGeom>
            <a:solidFill>
              <a:schemeClr val="bg1"/>
            </a:solidFill>
            <a:ln w="38100" algn="ctr">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800" rIns="46800" anchor="ctr"/>
            <a:lstStyle/>
            <a:p>
              <a:pPr algn="ctr" fontAlgn="base">
                <a:spcBef>
                  <a:spcPct val="0"/>
                </a:spcBef>
                <a:spcAft>
                  <a:spcPct val="0"/>
                </a:spcAft>
              </a:pPr>
              <a:r>
                <a:rPr lang="en-US" sz="1700" b="1" smtClean="0">
                  <a:solidFill>
                    <a:srgbClr val="B2B2B2"/>
                  </a:solidFill>
                  <a:latin typeface="Courier New" pitchFamily="49" charset="0"/>
                </a:rPr>
                <a:t>01010101001110100101010101010110</a:t>
              </a:r>
            </a:p>
          </p:txBody>
        </p:sp>
        <p:sp>
          <p:nvSpPr>
            <p:cNvPr id="7177" name="Text Box 9"/>
            <p:cNvSpPr txBox="1">
              <a:spLocks noChangeArrowheads="1"/>
            </p:cNvSpPr>
            <p:nvPr/>
          </p:nvSpPr>
          <p:spPr bwMode="auto">
            <a:xfrm>
              <a:off x="508" y="1525"/>
              <a:ext cx="784" cy="759"/>
            </a:xfrm>
            <a:prstGeom prst="rect">
              <a:avLst/>
            </a:prstGeom>
            <a:solidFill>
              <a:schemeClr val="bg1"/>
            </a:solidFill>
            <a:ln w="38100" algn="ctr">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800" rIns="46800" anchor="ctr"/>
            <a:lstStyle/>
            <a:p>
              <a:pPr algn="ctr" fontAlgn="base">
                <a:spcBef>
                  <a:spcPct val="0"/>
                </a:spcBef>
                <a:spcAft>
                  <a:spcPct val="0"/>
                </a:spcAft>
              </a:pPr>
              <a:r>
                <a:rPr lang="en-US" sz="1700" b="1" smtClean="0">
                  <a:solidFill>
                    <a:srgbClr val="777777"/>
                  </a:solidFill>
                  <a:latin typeface="Courier New" pitchFamily="49" charset="0"/>
                </a:rPr>
                <a:t>01010101001110100101010101010110</a:t>
              </a:r>
            </a:p>
          </p:txBody>
        </p:sp>
        <p:sp>
          <p:nvSpPr>
            <p:cNvPr id="7178" name="Text Box 10"/>
            <p:cNvSpPr txBox="1">
              <a:spLocks noChangeArrowheads="1"/>
            </p:cNvSpPr>
            <p:nvPr/>
          </p:nvSpPr>
          <p:spPr bwMode="auto">
            <a:xfrm>
              <a:off x="340" y="1706"/>
              <a:ext cx="784" cy="759"/>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800" rIns="46800" anchor="ctr"/>
            <a:lstStyle/>
            <a:p>
              <a:pPr algn="ctr" fontAlgn="base">
                <a:spcBef>
                  <a:spcPct val="0"/>
                </a:spcBef>
                <a:spcAft>
                  <a:spcPct val="0"/>
                </a:spcAft>
              </a:pPr>
              <a:r>
                <a:rPr lang="en-US" sz="1700" b="1" smtClean="0">
                  <a:solidFill>
                    <a:srgbClr val="000000"/>
                  </a:solidFill>
                  <a:latin typeface="Courier New" pitchFamily="49" charset="0"/>
                </a:rPr>
                <a:t>01010101001110100101010101010110</a:t>
              </a:r>
            </a:p>
          </p:txBody>
        </p:sp>
      </p:grpSp>
      <p:sp>
        <p:nvSpPr>
          <p:cNvPr id="7179" name="Text Box 11"/>
          <p:cNvSpPr txBox="1">
            <a:spLocks noChangeArrowheads="1"/>
          </p:cNvSpPr>
          <p:nvPr/>
        </p:nvSpPr>
        <p:spPr bwMode="auto">
          <a:xfrm>
            <a:off x="409575" y="620713"/>
            <a:ext cx="172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400" dirty="0" smtClean="0">
                <a:solidFill>
                  <a:srgbClr val="000000"/>
                </a:solidFill>
              </a:rPr>
              <a:t>Data</a:t>
            </a:r>
          </a:p>
        </p:txBody>
      </p:sp>
      <p:sp>
        <p:nvSpPr>
          <p:cNvPr id="7180" name="Text Box 12"/>
          <p:cNvSpPr txBox="1">
            <a:spLocks noChangeArrowheads="1"/>
          </p:cNvSpPr>
          <p:nvPr/>
        </p:nvSpPr>
        <p:spPr bwMode="auto">
          <a:xfrm>
            <a:off x="3492500" y="620713"/>
            <a:ext cx="215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400" smtClean="0">
                <a:solidFill>
                  <a:srgbClr val="000000"/>
                </a:solidFill>
              </a:rPr>
              <a:t>Analysis</a:t>
            </a:r>
          </a:p>
        </p:txBody>
      </p:sp>
      <p:sp>
        <p:nvSpPr>
          <p:cNvPr id="7181" name="Text Box 13"/>
          <p:cNvSpPr txBox="1">
            <a:spLocks noChangeArrowheads="1"/>
          </p:cNvSpPr>
          <p:nvPr/>
        </p:nvSpPr>
        <p:spPr bwMode="auto">
          <a:xfrm>
            <a:off x="3573463" y="1892300"/>
            <a:ext cx="2006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i="1" dirty="0" smtClean="0">
                <a:solidFill>
                  <a:srgbClr val="000000"/>
                </a:solidFill>
              </a:rPr>
              <a:t>automated</a:t>
            </a:r>
          </a:p>
          <a:p>
            <a:pPr algn="ctr" fontAlgn="base">
              <a:spcBef>
                <a:spcPct val="0"/>
              </a:spcBef>
              <a:spcAft>
                <a:spcPct val="0"/>
              </a:spcAft>
            </a:pPr>
            <a:r>
              <a:rPr lang="en-US" sz="2000" i="1" dirty="0" smtClean="0">
                <a:solidFill>
                  <a:srgbClr val="000000"/>
                </a:solidFill>
              </a:rPr>
              <a:t>target-oriented</a:t>
            </a:r>
          </a:p>
          <a:p>
            <a:pPr algn="ctr" fontAlgn="base">
              <a:spcBef>
                <a:spcPct val="0"/>
              </a:spcBef>
              <a:spcAft>
                <a:spcPct val="0"/>
              </a:spcAft>
            </a:pPr>
            <a:r>
              <a:rPr lang="en-US" sz="2000" i="1" dirty="0" smtClean="0">
                <a:solidFill>
                  <a:srgbClr val="000000"/>
                </a:solidFill>
              </a:rPr>
              <a:t>objective</a:t>
            </a:r>
          </a:p>
        </p:txBody>
      </p:sp>
      <p:sp>
        <p:nvSpPr>
          <p:cNvPr id="7182" name="Text Box 14"/>
          <p:cNvSpPr txBox="1">
            <a:spLocks noChangeArrowheads="1"/>
          </p:cNvSpPr>
          <p:nvPr/>
        </p:nvSpPr>
        <p:spPr bwMode="auto">
          <a:xfrm>
            <a:off x="107950" y="3429000"/>
            <a:ext cx="22606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1600" i="1" dirty="0" smtClean="0">
                <a:solidFill>
                  <a:srgbClr val="000000"/>
                </a:solidFill>
              </a:rPr>
              <a:t>Large data sets,</a:t>
            </a:r>
          </a:p>
          <a:p>
            <a:pPr algn="ctr" fontAlgn="base">
              <a:spcBef>
                <a:spcPct val="0"/>
              </a:spcBef>
              <a:spcAft>
                <a:spcPct val="0"/>
              </a:spcAft>
            </a:pPr>
            <a:r>
              <a:rPr lang="en-US" sz="1600" i="1" dirty="0" smtClean="0">
                <a:solidFill>
                  <a:srgbClr val="000000"/>
                </a:solidFill>
              </a:rPr>
              <a:t>multi-run simulations,</a:t>
            </a:r>
          </a:p>
          <a:p>
            <a:pPr algn="ctr" fontAlgn="base">
              <a:spcBef>
                <a:spcPct val="0"/>
              </a:spcBef>
              <a:spcAft>
                <a:spcPct val="0"/>
              </a:spcAft>
            </a:pPr>
            <a:r>
              <a:rPr lang="en-US" sz="1600" i="1" dirty="0" smtClean="0">
                <a:solidFill>
                  <a:srgbClr val="000000"/>
                </a:solidFill>
              </a:rPr>
              <a:t>parameter space,</a:t>
            </a:r>
          </a:p>
          <a:p>
            <a:pPr algn="ctr" fontAlgn="base">
              <a:spcBef>
                <a:spcPct val="0"/>
              </a:spcBef>
              <a:spcAft>
                <a:spcPct val="0"/>
              </a:spcAft>
            </a:pPr>
            <a:r>
              <a:rPr lang="en-US" sz="1600" i="1" dirty="0" smtClean="0">
                <a:solidFill>
                  <a:srgbClr val="000000"/>
                </a:solidFill>
              </a:rPr>
              <a:t>3D scanners</a:t>
            </a:r>
          </a:p>
        </p:txBody>
      </p:sp>
      <p:sp>
        <p:nvSpPr>
          <p:cNvPr id="7183" name="Text Box 15"/>
          <p:cNvSpPr txBox="1">
            <a:spLocks noChangeArrowheads="1"/>
          </p:cNvSpPr>
          <p:nvPr/>
        </p:nvSpPr>
        <p:spPr bwMode="auto">
          <a:xfrm>
            <a:off x="6972300" y="620713"/>
            <a:ext cx="188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400" smtClean="0">
                <a:solidFill>
                  <a:srgbClr val="000000"/>
                </a:solidFill>
              </a:rPr>
              <a:t>Benefit</a:t>
            </a:r>
          </a:p>
        </p:txBody>
      </p:sp>
      <p:sp>
        <p:nvSpPr>
          <p:cNvPr id="7185" name="Text Box 17"/>
          <p:cNvSpPr txBox="1">
            <a:spLocks noChangeArrowheads="1"/>
          </p:cNvSpPr>
          <p:nvPr/>
        </p:nvSpPr>
        <p:spPr bwMode="auto">
          <a:xfrm>
            <a:off x="7308850" y="3933825"/>
            <a:ext cx="12557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sz="1600" i="1" smtClean="0">
                <a:solidFill>
                  <a:srgbClr val="000000"/>
                </a:solidFill>
              </a:rPr>
              <a:t>Conceptual</a:t>
            </a:r>
            <a:br>
              <a:rPr lang="en-US" sz="1600" i="1" smtClean="0">
                <a:solidFill>
                  <a:srgbClr val="000000"/>
                </a:solidFill>
              </a:rPr>
            </a:br>
            <a:r>
              <a:rPr lang="en-US" sz="1600" i="1" smtClean="0">
                <a:solidFill>
                  <a:srgbClr val="000000"/>
                </a:solidFill>
              </a:rPr>
              <a:t>flow models</a:t>
            </a:r>
          </a:p>
        </p:txBody>
      </p:sp>
      <p:pic>
        <p:nvPicPr>
          <p:cNvPr id="7186" name="Picture 18" descr="ModellCu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5800" y="2709863"/>
            <a:ext cx="18002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188" name="Line 20"/>
          <p:cNvSpPr>
            <a:spLocks noChangeShapeType="1"/>
          </p:cNvSpPr>
          <p:nvPr/>
        </p:nvSpPr>
        <p:spPr bwMode="auto">
          <a:xfrm>
            <a:off x="2627313" y="2420938"/>
            <a:ext cx="7191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en-US" smtClean="0">
              <a:solidFill>
                <a:srgbClr val="000000"/>
              </a:solidFill>
            </a:endParaRPr>
          </a:p>
        </p:txBody>
      </p:sp>
      <p:sp>
        <p:nvSpPr>
          <p:cNvPr id="7189" name="Line 21"/>
          <p:cNvSpPr>
            <a:spLocks noChangeShapeType="1"/>
          </p:cNvSpPr>
          <p:nvPr/>
        </p:nvSpPr>
        <p:spPr bwMode="auto">
          <a:xfrm flipV="1">
            <a:off x="6011863" y="1846263"/>
            <a:ext cx="647700" cy="21431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en-US" smtClean="0">
              <a:solidFill>
                <a:srgbClr val="000000"/>
              </a:solidFill>
            </a:endParaRPr>
          </a:p>
        </p:txBody>
      </p:sp>
      <p:sp>
        <p:nvSpPr>
          <p:cNvPr id="7190" name="Line 22"/>
          <p:cNvSpPr>
            <a:spLocks noChangeShapeType="1"/>
          </p:cNvSpPr>
          <p:nvPr/>
        </p:nvSpPr>
        <p:spPr bwMode="auto">
          <a:xfrm>
            <a:off x="6011863" y="2709863"/>
            <a:ext cx="647700" cy="2159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en-US" smtClean="0">
              <a:solidFill>
                <a:srgbClr val="000000"/>
              </a:solidFill>
            </a:endParaRPr>
          </a:p>
        </p:txBody>
      </p:sp>
      <p:sp>
        <p:nvSpPr>
          <p:cNvPr id="7191" name="Line 23"/>
          <p:cNvSpPr>
            <a:spLocks noChangeShapeType="1"/>
          </p:cNvSpPr>
          <p:nvPr/>
        </p:nvSpPr>
        <p:spPr bwMode="auto">
          <a:xfrm>
            <a:off x="4572000" y="3429000"/>
            <a:ext cx="0" cy="792163"/>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en-US" smtClean="0">
              <a:solidFill>
                <a:srgbClr val="000000"/>
              </a:solidFill>
            </a:endParaRPr>
          </a:p>
        </p:txBody>
      </p:sp>
      <p:pic>
        <p:nvPicPr>
          <p:cNvPr id="21" name="Picture 8" descr="ScrewdriverSalientEd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2156" y="1291845"/>
            <a:ext cx="1432308" cy="8101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7"/>
          <p:cNvSpPr txBox="1">
            <a:spLocks noChangeArrowheads="1"/>
          </p:cNvSpPr>
          <p:nvPr/>
        </p:nvSpPr>
        <p:spPr bwMode="auto">
          <a:xfrm>
            <a:off x="6998181" y="2133600"/>
            <a:ext cx="18373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sz="1600" i="1" dirty="0" smtClean="0">
                <a:solidFill>
                  <a:srgbClr val="000000"/>
                </a:solidFill>
              </a:rPr>
              <a:t>Shape descriptors</a:t>
            </a:r>
          </a:p>
        </p:txBody>
      </p:sp>
    </p:spTree>
    <p:extLst>
      <p:ext uri="{BB962C8B-B14F-4D97-AF65-F5344CB8AC3E}">
        <p14:creationId xmlns:p14="http://schemas.microsoft.com/office/powerpoint/2010/main" val="2196255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718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18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19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17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17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7174" grpId="0"/>
      <p:bldP spid="7180" grpId="0"/>
      <p:bldP spid="7181" grpId="0"/>
      <p:bldP spid="7183" grpId="0"/>
      <p:bldP spid="7185" grpId="0"/>
      <p:bldP spid="7188" grpId="0" animBg="1"/>
      <p:bldP spid="7189" grpId="0" animBg="1"/>
      <p:bldP spid="7190" grpId="0" animBg="1"/>
      <p:bldP spid="7191" grpId="0" animBg="1"/>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Classic Visualization</a:t>
            </a:r>
            <a:endParaRPr lang="en-US" dirty="0"/>
          </a:p>
        </p:txBody>
      </p:sp>
      <p:sp>
        <p:nvSpPr>
          <p:cNvPr id="3" name="Content Placeholder 2"/>
          <p:cNvSpPr>
            <a:spLocks noGrp="1"/>
          </p:cNvSpPr>
          <p:nvPr>
            <p:ph sz="half" idx="2"/>
          </p:nvPr>
        </p:nvSpPr>
        <p:spPr/>
        <p:txBody>
          <a:bodyPr/>
          <a:lstStyle/>
          <a:p>
            <a:pPr marL="0" indent="0">
              <a:buNone/>
            </a:pPr>
            <a:endParaRPr lang="en-US" sz="1800" dirty="0" smtClean="0"/>
          </a:p>
          <a:p>
            <a:pPr marL="0" indent="0">
              <a:buNone/>
            </a:pPr>
            <a:endParaRPr lang="en-US" sz="1800" dirty="0"/>
          </a:p>
          <a:p>
            <a:pPr marL="0" indent="0">
              <a:buNone/>
            </a:pPr>
            <a:r>
              <a:rPr lang="en-US" sz="1800" dirty="0" smtClean="0"/>
              <a:t/>
            </a:r>
            <a:br>
              <a:rPr lang="en-US" sz="1800" dirty="0" smtClean="0"/>
            </a:br>
            <a:endParaRPr lang="en-US" sz="1800" dirty="0" smtClean="0"/>
          </a:p>
          <a:p>
            <a:pPr marL="0" indent="0">
              <a:buNone/>
            </a:pPr>
            <a:endParaRPr lang="en-US" sz="1800" dirty="0" smtClean="0"/>
          </a:p>
          <a:p>
            <a:r>
              <a:rPr lang="en-US" sz="1800" dirty="0" smtClean="0"/>
              <a:t>Showing a feature</a:t>
            </a:r>
          </a:p>
          <a:p>
            <a:pPr lvl="1"/>
            <a:r>
              <a:rPr lang="en-US" sz="1400" dirty="0" smtClean="0"/>
              <a:t>Human </a:t>
            </a:r>
            <a:r>
              <a:rPr lang="en-US" sz="1400" dirty="0"/>
              <a:t>understands what the feature </a:t>
            </a:r>
            <a:r>
              <a:rPr lang="en-US" sz="1400" dirty="0" smtClean="0"/>
              <a:t>is</a:t>
            </a:r>
            <a:br>
              <a:rPr lang="en-US" sz="1400" dirty="0" smtClean="0"/>
            </a:br>
            <a:endParaRPr lang="en-US" sz="1400" dirty="0" smtClean="0"/>
          </a:p>
          <a:p>
            <a:r>
              <a:rPr lang="en-US" sz="1800" dirty="0" smtClean="0"/>
              <a:t>Path? </a:t>
            </a:r>
            <a:r>
              <a:rPr lang="en-US" sz="1800" dirty="0"/>
              <a:t>– </a:t>
            </a:r>
            <a:r>
              <a:rPr lang="en-US" sz="1800" dirty="0" smtClean="0"/>
              <a:t>Velocity? </a:t>
            </a:r>
            <a:r>
              <a:rPr lang="en-US" sz="1800" dirty="0"/>
              <a:t>– Life </a:t>
            </a:r>
            <a:r>
              <a:rPr lang="en-US" sz="1800" dirty="0" smtClean="0"/>
              <a:t>time?</a:t>
            </a:r>
            <a:r>
              <a:rPr lang="en-US" sz="1800" dirty="0"/>
              <a:t> – </a:t>
            </a:r>
            <a:r>
              <a:rPr lang="en-US" sz="1800" dirty="0" smtClean="0"/>
              <a:t>Interdependency? </a:t>
            </a:r>
            <a:r>
              <a:rPr lang="en-US" sz="1800" dirty="0"/>
              <a:t>– </a:t>
            </a:r>
            <a:r>
              <a:rPr lang="en-US" sz="1800" dirty="0" smtClean="0"/>
              <a:t>Importance?</a:t>
            </a:r>
          </a:p>
          <a:p>
            <a:r>
              <a:rPr lang="en-US" sz="1800" dirty="0" smtClean="0">
                <a:sym typeface="Wingdings" pitchFamily="2" charset="2"/>
              </a:rPr>
              <a:t> Qualitative analysis</a:t>
            </a:r>
            <a:endParaRPr lang="en-US" sz="1800" dirty="0"/>
          </a:p>
          <a:p>
            <a:endParaRPr lang="en-US" sz="1800" dirty="0"/>
          </a:p>
        </p:txBody>
      </p:sp>
      <p:sp>
        <p:nvSpPr>
          <p:cNvPr id="4" name="Text Placeholder 3"/>
          <p:cNvSpPr>
            <a:spLocks noGrp="1"/>
          </p:cNvSpPr>
          <p:nvPr>
            <p:ph type="body" sz="quarter" idx="3"/>
          </p:nvPr>
        </p:nvSpPr>
        <p:spPr/>
        <p:txBody>
          <a:bodyPr/>
          <a:lstStyle/>
          <a:p>
            <a:pPr algn="ctr"/>
            <a:r>
              <a:rPr lang="en-US" dirty="0" smtClean="0"/>
              <a:t>Feature-based Visualization</a:t>
            </a:r>
            <a:endParaRPr lang="en-US" dirty="0"/>
          </a:p>
        </p:txBody>
      </p:sp>
      <p:sp>
        <p:nvSpPr>
          <p:cNvPr id="5" name="Content Placeholder 4"/>
          <p:cNvSpPr>
            <a:spLocks noGrp="1"/>
          </p:cNvSpPr>
          <p:nvPr>
            <p:ph sz="quarter" idx="4"/>
          </p:nvPr>
        </p:nvSpPr>
        <p:spPr/>
        <p:txBody>
          <a:bodyPr/>
          <a:lstStyle/>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800" dirty="0"/>
              <a:t/>
            </a:r>
            <a:br>
              <a:rPr lang="en-US" sz="1800" dirty="0"/>
            </a:br>
            <a:endParaRPr lang="en-US" sz="1800" dirty="0" smtClean="0"/>
          </a:p>
          <a:p>
            <a:r>
              <a:rPr lang="en-US" sz="1800" dirty="0" smtClean="0"/>
              <a:t>Having a feature and showing it</a:t>
            </a:r>
          </a:p>
          <a:p>
            <a:pPr lvl="1"/>
            <a:r>
              <a:rPr lang="en-US" sz="1400" dirty="0" smtClean="0"/>
              <a:t>Human and Computer understand what the feature is</a:t>
            </a:r>
          </a:p>
          <a:p>
            <a:r>
              <a:rPr lang="en-US" sz="1800" dirty="0" smtClean="0"/>
              <a:t>Path! – Velocity! </a:t>
            </a:r>
            <a:r>
              <a:rPr lang="en-US" sz="1800" dirty="0"/>
              <a:t>– Life </a:t>
            </a:r>
            <a:r>
              <a:rPr lang="en-US" sz="1800" dirty="0" smtClean="0"/>
              <a:t>time! – Interdependency! – Importance!</a:t>
            </a:r>
          </a:p>
          <a:p>
            <a:r>
              <a:rPr lang="en-US" sz="1800" dirty="0" smtClean="0">
                <a:sym typeface="Wingdings" pitchFamily="2" charset="2"/>
              </a:rPr>
              <a:t> Quantitative analysis</a:t>
            </a:r>
            <a:br>
              <a:rPr lang="en-US" sz="1800" dirty="0" smtClean="0">
                <a:sym typeface="Wingdings" pitchFamily="2" charset="2"/>
              </a:rPr>
            </a:br>
            <a:r>
              <a:rPr lang="en-US" sz="1800" dirty="0" smtClean="0">
                <a:sym typeface="Wingdings" pitchFamily="2" charset="2"/>
              </a:rPr>
              <a:t>(e.g. statistics)</a:t>
            </a:r>
          </a:p>
          <a:p>
            <a:r>
              <a:rPr lang="en-US" sz="1800" dirty="0" smtClean="0">
                <a:sym typeface="Wingdings" pitchFamily="2" charset="2"/>
              </a:rPr>
              <a:t> Qualitative analysis</a:t>
            </a:r>
            <a:endParaRPr lang="en-US" sz="1800" dirty="0"/>
          </a:p>
        </p:txBody>
      </p:sp>
      <p:sp>
        <p:nvSpPr>
          <p:cNvPr id="6" name="Title 5"/>
          <p:cNvSpPr>
            <a:spLocks noGrp="1"/>
          </p:cNvSpPr>
          <p:nvPr>
            <p:ph type="title"/>
          </p:nvPr>
        </p:nvSpPr>
        <p:spPr/>
        <p:txBody>
          <a:bodyPr/>
          <a:lstStyle/>
          <a:p>
            <a:r>
              <a:rPr lang="en-US" dirty="0"/>
              <a:t>Classic vs. Feature-based Visualization</a:t>
            </a:r>
          </a:p>
        </p:txBody>
      </p:sp>
      <p:pic>
        <p:nvPicPr>
          <p:cNvPr id="1026" name="Picture 2" descr="D:\Projekte\Vorlesungen\2011 WS Scientific Visualization\Lecture11\CylinderParticleCores11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212" y="1247851"/>
            <a:ext cx="3124200" cy="18745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D:\Projekte\Vorlesungen\2011 WS Scientific Visualization\Lecture11\CylinderParticleCores21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7063" y="1247851"/>
            <a:ext cx="3127248" cy="187634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15404710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Classic Visualization</a:t>
            </a:r>
            <a:endParaRPr lang="en-US" dirty="0"/>
          </a:p>
        </p:txBody>
      </p:sp>
      <p:sp>
        <p:nvSpPr>
          <p:cNvPr id="3" name="Content Placeholder 2"/>
          <p:cNvSpPr>
            <a:spLocks noGrp="1"/>
          </p:cNvSpPr>
          <p:nvPr>
            <p:ph sz="half" idx="2"/>
          </p:nvPr>
        </p:nvSpPr>
        <p:spPr/>
        <p:txBody>
          <a:bodyPr/>
          <a:lstStyle/>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800" dirty="0" smtClean="0"/>
              <a:t/>
            </a:r>
            <a:br>
              <a:rPr lang="en-US" sz="1800" dirty="0" smtClean="0"/>
            </a:br>
            <a:endParaRPr lang="en-US" sz="1800" dirty="0" smtClean="0"/>
          </a:p>
          <a:p>
            <a:r>
              <a:rPr lang="en-US" sz="1800" b="1" dirty="0">
                <a:solidFill>
                  <a:srgbClr val="C00000"/>
                </a:solidFill>
              </a:rPr>
              <a:t>–</a:t>
            </a:r>
            <a:r>
              <a:rPr lang="en-US" sz="1800" dirty="0"/>
              <a:t> </a:t>
            </a:r>
            <a:r>
              <a:rPr lang="en-US" sz="1800" dirty="0" smtClean="0"/>
              <a:t>Requires subjective interpretation of the image to find the most interesting parts of a data set</a:t>
            </a:r>
          </a:p>
          <a:p>
            <a:r>
              <a:rPr lang="en-US" sz="1800" b="1" dirty="0">
                <a:solidFill>
                  <a:srgbClr val="00B0F0"/>
                </a:solidFill>
              </a:rPr>
              <a:t>+ </a:t>
            </a:r>
            <a:r>
              <a:rPr lang="en-US" sz="1800" dirty="0" smtClean="0"/>
              <a:t>Low cognitive load</a:t>
            </a:r>
          </a:p>
          <a:p>
            <a:pPr lvl="1"/>
            <a:r>
              <a:rPr lang="en-US" sz="1400" i="1" dirty="0" smtClean="0"/>
              <a:t>“Easy to understand what is shown”</a:t>
            </a:r>
            <a:endParaRPr lang="en-US" sz="1400" i="1" dirty="0"/>
          </a:p>
        </p:txBody>
      </p:sp>
      <p:sp>
        <p:nvSpPr>
          <p:cNvPr id="4" name="Text Placeholder 3"/>
          <p:cNvSpPr>
            <a:spLocks noGrp="1"/>
          </p:cNvSpPr>
          <p:nvPr>
            <p:ph type="body" sz="quarter" idx="3"/>
          </p:nvPr>
        </p:nvSpPr>
        <p:spPr/>
        <p:txBody>
          <a:bodyPr/>
          <a:lstStyle/>
          <a:p>
            <a:pPr algn="ctr"/>
            <a:r>
              <a:rPr lang="en-US" dirty="0" smtClean="0"/>
              <a:t>Feature-based Visualization</a:t>
            </a:r>
            <a:endParaRPr lang="en-US" dirty="0"/>
          </a:p>
        </p:txBody>
      </p:sp>
      <p:sp>
        <p:nvSpPr>
          <p:cNvPr id="5" name="Content Placeholder 4"/>
          <p:cNvSpPr>
            <a:spLocks noGrp="1"/>
          </p:cNvSpPr>
          <p:nvPr>
            <p:ph sz="quarter" idx="4"/>
          </p:nvPr>
        </p:nvSpPr>
        <p:spPr/>
        <p:txBody>
          <a:bodyPr/>
          <a:lstStyle/>
          <a:p>
            <a:pPr marL="0" indent="0">
              <a:buNone/>
            </a:pPr>
            <a:r>
              <a:rPr lang="en-US" sz="1800" dirty="0" smtClean="0"/>
              <a:t/>
            </a:r>
            <a:br>
              <a:rPr lang="en-US" sz="1800" dirty="0" smtClean="0"/>
            </a:b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r>
              <a:rPr lang="en-US" sz="1800" b="1" dirty="0" smtClean="0">
                <a:solidFill>
                  <a:srgbClr val="00B0F0"/>
                </a:solidFill>
              </a:rPr>
              <a:t>+</a:t>
            </a:r>
            <a:r>
              <a:rPr lang="en-US" sz="1800" dirty="0" smtClean="0"/>
              <a:t> Employs objective mathematical definitions to extract the most interesting parts of a data set</a:t>
            </a:r>
          </a:p>
          <a:p>
            <a:r>
              <a:rPr lang="en-US" sz="1800" b="1" dirty="0">
                <a:solidFill>
                  <a:srgbClr val="C00000"/>
                </a:solidFill>
              </a:rPr>
              <a:t>– </a:t>
            </a:r>
            <a:r>
              <a:rPr lang="en-US" sz="1800" dirty="0" smtClean="0"/>
              <a:t>Medium to high cognitive load</a:t>
            </a:r>
          </a:p>
          <a:p>
            <a:pPr lvl="1"/>
            <a:r>
              <a:rPr lang="en-US" sz="1400" i="1" dirty="0" smtClean="0"/>
              <a:t>“Difficult to understand what is shown”</a:t>
            </a:r>
            <a:endParaRPr lang="en-US" sz="1400" i="1" dirty="0"/>
          </a:p>
        </p:txBody>
      </p:sp>
      <p:sp>
        <p:nvSpPr>
          <p:cNvPr id="6" name="Title 5"/>
          <p:cNvSpPr>
            <a:spLocks noGrp="1"/>
          </p:cNvSpPr>
          <p:nvPr>
            <p:ph type="title"/>
          </p:nvPr>
        </p:nvSpPr>
        <p:spPr/>
        <p:txBody>
          <a:bodyPr/>
          <a:lstStyle/>
          <a:p>
            <a:r>
              <a:rPr lang="en-US" dirty="0"/>
              <a:t>Classic vs. Feature-based Visualization</a:t>
            </a:r>
          </a:p>
        </p:txBody>
      </p:sp>
      <p:pic>
        <p:nvPicPr>
          <p:cNvPr id="1026" name="Picture 2" descr="D:\Projekte\Vorlesungen\2011 WS Scientific Visualization\Lecture11\CylinderParticleCores11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212" y="1247851"/>
            <a:ext cx="3124200" cy="18745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D:\Projekte\Vorlesungen\2011 WS Scientific Visualization\Lecture11\CylinderParticleCores21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7063" y="1247851"/>
            <a:ext cx="3127248" cy="187634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23900" y="5739825"/>
            <a:ext cx="7696200" cy="738664"/>
          </a:xfrm>
          <a:prstGeom prst="rect">
            <a:avLst/>
          </a:prstGeom>
          <a:noFill/>
        </p:spPr>
        <p:txBody>
          <a:bodyPr wrap="square" rtlCol="0">
            <a:spAutoFit/>
          </a:bodyPr>
          <a:lstStyle/>
          <a:p>
            <a:pPr algn="ctr"/>
            <a:r>
              <a:rPr lang="en-US" sz="1400" i="1" dirty="0" smtClean="0">
                <a:latin typeface="Times New Roman" pitchFamily="18" charset="0"/>
                <a:cs typeface="Times New Roman" pitchFamily="18" charset="0"/>
              </a:rPr>
              <a:t>Disclaimer:</a:t>
            </a:r>
            <a:br>
              <a:rPr lang="en-US" sz="1400" i="1" dirty="0" smtClean="0">
                <a:latin typeface="Times New Roman" pitchFamily="18" charset="0"/>
                <a:cs typeface="Times New Roman" pitchFamily="18" charset="0"/>
              </a:rPr>
            </a:br>
            <a:r>
              <a:rPr lang="en-US" sz="1400" i="1" dirty="0" smtClean="0">
                <a:latin typeface="Times New Roman" pitchFamily="18" charset="0"/>
                <a:cs typeface="Times New Roman" pitchFamily="18" charset="0"/>
              </a:rPr>
              <a:t>These are general remarks, which apply to most classic/feature-based methods, but not to all.</a:t>
            </a:r>
            <a:br>
              <a:rPr lang="en-US" sz="1400" i="1" dirty="0" smtClean="0">
                <a:latin typeface="Times New Roman" pitchFamily="18" charset="0"/>
                <a:cs typeface="Times New Roman" pitchFamily="18" charset="0"/>
              </a:rPr>
            </a:br>
            <a:r>
              <a:rPr lang="en-US" sz="1400" i="1" dirty="0" smtClean="0">
                <a:latin typeface="Times New Roman" pitchFamily="18" charset="0"/>
                <a:cs typeface="Times New Roman" pitchFamily="18" charset="0"/>
              </a:rPr>
              <a:t>It depends on the specific method and the application.</a:t>
            </a:r>
            <a:endParaRPr lang="en-US" sz="1400" i="1" dirty="0">
              <a:latin typeface="Times New Roman" pitchFamily="18" charset="0"/>
              <a:cs typeface="Times New Roman" pitchFamily="18" charset="0"/>
            </a:endParaRPr>
          </a:p>
        </p:txBody>
      </p:sp>
      <p:sp>
        <p:nvSpPr>
          <p:cNvPr id="10" name="TextBox 9"/>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33893339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Classic Visualization</a:t>
            </a:r>
            <a:endParaRPr lang="en-US" dirty="0"/>
          </a:p>
        </p:txBody>
      </p:sp>
      <p:sp>
        <p:nvSpPr>
          <p:cNvPr id="3" name="Content Placeholder 2"/>
          <p:cNvSpPr>
            <a:spLocks noGrp="1"/>
          </p:cNvSpPr>
          <p:nvPr>
            <p:ph sz="half" idx="2"/>
          </p:nvPr>
        </p:nvSpPr>
        <p:spPr/>
        <p:txBody>
          <a:bodyPr/>
          <a:lstStyle/>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800" dirty="0" smtClean="0"/>
              <a:t/>
            </a:r>
            <a:br>
              <a:rPr lang="en-US" sz="1800" dirty="0" smtClean="0"/>
            </a:br>
            <a:endParaRPr lang="en-US" sz="1800" dirty="0" smtClean="0"/>
          </a:p>
          <a:p>
            <a:r>
              <a:rPr lang="en-US" sz="1800" b="1" dirty="0">
                <a:solidFill>
                  <a:srgbClr val="C00000"/>
                </a:solidFill>
              </a:rPr>
              <a:t>–</a:t>
            </a:r>
            <a:r>
              <a:rPr lang="en-US" sz="1800" dirty="0"/>
              <a:t> </a:t>
            </a:r>
            <a:r>
              <a:rPr lang="en-US" sz="1800" dirty="0" smtClean="0"/>
              <a:t>Requires subjective interpretation of the image to find the most interesting parts of a data set</a:t>
            </a:r>
          </a:p>
          <a:p>
            <a:r>
              <a:rPr lang="en-US" sz="1800" b="1" dirty="0">
                <a:solidFill>
                  <a:srgbClr val="C00000"/>
                </a:solidFill>
              </a:rPr>
              <a:t>– </a:t>
            </a:r>
            <a:r>
              <a:rPr lang="en-US" sz="1800" dirty="0" smtClean="0"/>
              <a:t>Cannot be automated in a reasonable way. Therefore, difficult to use with very large data sets.</a:t>
            </a:r>
            <a:endParaRPr lang="en-US" sz="1400" dirty="0"/>
          </a:p>
        </p:txBody>
      </p:sp>
      <p:sp>
        <p:nvSpPr>
          <p:cNvPr id="4" name="Text Placeholder 3"/>
          <p:cNvSpPr>
            <a:spLocks noGrp="1"/>
          </p:cNvSpPr>
          <p:nvPr>
            <p:ph type="body" sz="quarter" idx="3"/>
          </p:nvPr>
        </p:nvSpPr>
        <p:spPr/>
        <p:txBody>
          <a:bodyPr/>
          <a:lstStyle/>
          <a:p>
            <a:pPr algn="ctr"/>
            <a:r>
              <a:rPr lang="en-US" dirty="0" smtClean="0"/>
              <a:t>Feature-based Visualization</a:t>
            </a:r>
            <a:endParaRPr lang="en-US" dirty="0"/>
          </a:p>
        </p:txBody>
      </p:sp>
      <p:sp>
        <p:nvSpPr>
          <p:cNvPr id="5" name="Content Placeholder 4"/>
          <p:cNvSpPr>
            <a:spLocks noGrp="1"/>
          </p:cNvSpPr>
          <p:nvPr>
            <p:ph sz="quarter" idx="4"/>
          </p:nvPr>
        </p:nvSpPr>
        <p:spPr/>
        <p:txBody>
          <a:bodyPr/>
          <a:lstStyle/>
          <a:p>
            <a:pPr marL="0" indent="0">
              <a:buNone/>
            </a:pPr>
            <a:r>
              <a:rPr lang="en-US" sz="1800" dirty="0" smtClean="0"/>
              <a:t/>
            </a:r>
            <a:br>
              <a:rPr lang="en-US" sz="1800" dirty="0" smtClean="0"/>
            </a:b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r>
              <a:rPr lang="en-US" sz="1800" b="1" dirty="0" smtClean="0">
                <a:solidFill>
                  <a:srgbClr val="00B0F0"/>
                </a:solidFill>
              </a:rPr>
              <a:t>+</a:t>
            </a:r>
            <a:r>
              <a:rPr lang="en-US" sz="1800" dirty="0" smtClean="0"/>
              <a:t> Employs objective mathematical definitions to extract the most interesting parts of a data set</a:t>
            </a:r>
          </a:p>
          <a:p>
            <a:r>
              <a:rPr lang="en-US" sz="1800" b="1" dirty="0">
                <a:solidFill>
                  <a:srgbClr val="00B0F0"/>
                </a:solidFill>
              </a:rPr>
              <a:t>+ </a:t>
            </a:r>
            <a:r>
              <a:rPr lang="en-US" sz="1800" dirty="0" smtClean="0"/>
              <a:t>Can be automated to run on a supercomputer (for example together with the simulation).</a:t>
            </a:r>
          </a:p>
        </p:txBody>
      </p:sp>
      <p:sp>
        <p:nvSpPr>
          <p:cNvPr id="6" name="Title 5"/>
          <p:cNvSpPr>
            <a:spLocks noGrp="1"/>
          </p:cNvSpPr>
          <p:nvPr>
            <p:ph type="title"/>
          </p:nvPr>
        </p:nvSpPr>
        <p:spPr/>
        <p:txBody>
          <a:bodyPr/>
          <a:lstStyle/>
          <a:p>
            <a:r>
              <a:rPr lang="en-US" dirty="0"/>
              <a:t>Classic vs. Feature-based Visualization</a:t>
            </a:r>
          </a:p>
        </p:txBody>
      </p:sp>
      <p:pic>
        <p:nvPicPr>
          <p:cNvPr id="1026" name="Picture 2" descr="D:\Projekte\Vorlesungen\2011 WS Scientific Visualization\Lecture11\CylinderParticleCores11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212" y="1247851"/>
            <a:ext cx="3124200" cy="18745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D:\Projekte\Vorlesungen\2011 WS Scientific Visualization\Lecture11\CylinderParticleCores21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7063" y="1247851"/>
            <a:ext cx="3127248" cy="187634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23900" y="5739825"/>
            <a:ext cx="7696200" cy="738664"/>
          </a:xfrm>
          <a:prstGeom prst="rect">
            <a:avLst/>
          </a:prstGeom>
          <a:noFill/>
        </p:spPr>
        <p:txBody>
          <a:bodyPr wrap="square" rtlCol="0">
            <a:spAutoFit/>
          </a:bodyPr>
          <a:lstStyle/>
          <a:p>
            <a:pPr algn="ctr"/>
            <a:r>
              <a:rPr lang="en-US" sz="1400" i="1" dirty="0" smtClean="0">
                <a:latin typeface="Times New Roman" pitchFamily="18" charset="0"/>
                <a:cs typeface="Times New Roman" pitchFamily="18" charset="0"/>
              </a:rPr>
              <a:t>Disclaimer:</a:t>
            </a:r>
            <a:br>
              <a:rPr lang="en-US" sz="1400" i="1" dirty="0" smtClean="0">
                <a:latin typeface="Times New Roman" pitchFamily="18" charset="0"/>
                <a:cs typeface="Times New Roman" pitchFamily="18" charset="0"/>
              </a:rPr>
            </a:br>
            <a:r>
              <a:rPr lang="en-US" sz="1400" i="1" dirty="0" smtClean="0">
                <a:latin typeface="Times New Roman" pitchFamily="18" charset="0"/>
                <a:cs typeface="Times New Roman" pitchFamily="18" charset="0"/>
              </a:rPr>
              <a:t>These are general remarks, which apply to most classic/feature-based methods, but not to all.</a:t>
            </a:r>
            <a:br>
              <a:rPr lang="en-US" sz="1400" i="1" dirty="0" smtClean="0">
                <a:latin typeface="Times New Roman" pitchFamily="18" charset="0"/>
                <a:cs typeface="Times New Roman" pitchFamily="18" charset="0"/>
              </a:rPr>
            </a:br>
            <a:r>
              <a:rPr lang="en-US" sz="1400" i="1" dirty="0" smtClean="0">
                <a:latin typeface="Times New Roman" pitchFamily="18" charset="0"/>
                <a:cs typeface="Times New Roman" pitchFamily="18" charset="0"/>
              </a:rPr>
              <a:t>It depends on the specific method and the application.</a:t>
            </a:r>
            <a:endParaRPr lang="en-US" sz="1400" i="1" dirty="0">
              <a:latin typeface="Times New Roman" pitchFamily="18" charset="0"/>
              <a:cs typeface="Times New Roman" pitchFamily="18" charset="0"/>
            </a:endParaRPr>
          </a:p>
        </p:txBody>
      </p:sp>
      <p:sp>
        <p:nvSpPr>
          <p:cNvPr id="10" name="TextBox 9"/>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619514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r>
              <a:rPr lang="en-US"/>
              <a:t>Flow Visualization: Problems and Concepts</a:t>
            </a:r>
            <a:endParaRPr lang="de-DE"/>
          </a:p>
        </p:txBody>
      </p:sp>
      <p:sp>
        <p:nvSpPr>
          <p:cNvPr id="790532" name="Text Box 4"/>
          <p:cNvSpPr txBox="1">
            <a:spLocks noChangeArrowheads="1"/>
          </p:cNvSpPr>
          <p:nvPr/>
        </p:nvSpPr>
        <p:spPr bwMode="auto">
          <a:xfrm>
            <a:off x="2268538" y="765175"/>
            <a:ext cx="30241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a:t>vector field</a:t>
            </a:r>
          </a:p>
        </p:txBody>
      </p:sp>
      <p:sp>
        <p:nvSpPr>
          <p:cNvPr id="790533" name="Text Box 5"/>
          <p:cNvSpPr txBox="1">
            <a:spLocks noChangeArrowheads="1"/>
          </p:cNvSpPr>
          <p:nvPr/>
        </p:nvSpPr>
        <p:spPr bwMode="auto">
          <a:xfrm>
            <a:off x="5543550" y="765175"/>
            <a:ext cx="33893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a:t>tensor field</a:t>
            </a:r>
          </a:p>
        </p:txBody>
      </p:sp>
      <p:pic>
        <p:nvPicPr>
          <p:cNvPr id="790537" name="Picture 9" descr="TP_tmp"/>
          <p:cNvPicPr>
            <a:picLocks noChangeAspect="1" noChangeArrowheads="1"/>
          </p:cNvPicPr>
          <p:nvPr>
            <p:custDataLst>
              <p:tags r:id="rId1"/>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725" y="1412875"/>
            <a:ext cx="1549400" cy="2032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90538" name="Picture 10" descr="TP_tmp"/>
          <p:cNvPicPr>
            <a:picLocks noChangeAspect="1" noChangeArrowheads="1"/>
          </p:cNvPicPr>
          <p:nvPr>
            <p:custDataLst>
              <p:tags r:id="rId2"/>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4600" y="1362075"/>
            <a:ext cx="1828800" cy="254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90545" name="Picture 17" descr="TP_tmp"/>
          <p:cNvPicPr>
            <a:picLocks noChangeAspect="1" noChangeArrowheads="1"/>
          </p:cNvPicPr>
          <p:nvPr>
            <p:custDataLst>
              <p:tags r:id="rId3"/>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1925" y="4881563"/>
            <a:ext cx="2159000" cy="635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90546" name="Picture 18" descr="TP_tmp"/>
          <p:cNvPicPr>
            <a:picLocks noChangeAspect="1" noChangeArrowheads="1"/>
          </p:cNvPicPr>
          <p:nvPr>
            <p:custDataLst>
              <p:tags r:id="rId4"/>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34100" y="4881563"/>
            <a:ext cx="2209800" cy="635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790547" name="Text Box 19"/>
          <p:cNvSpPr txBox="1">
            <a:spLocks noChangeArrowheads="1"/>
          </p:cNvSpPr>
          <p:nvPr/>
        </p:nvSpPr>
        <p:spPr bwMode="auto">
          <a:xfrm>
            <a:off x="2447925" y="5734050"/>
            <a:ext cx="2665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a:t>2D vector field</a:t>
            </a:r>
          </a:p>
        </p:txBody>
      </p:sp>
      <p:sp>
        <p:nvSpPr>
          <p:cNvPr id="790548" name="Text Box 20"/>
          <p:cNvSpPr txBox="1">
            <a:spLocks noChangeArrowheads="1"/>
          </p:cNvSpPr>
          <p:nvPr/>
        </p:nvSpPr>
        <p:spPr bwMode="auto">
          <a:xfrm>
            <a:off x="5691188" y="5734050"/>
            <a:ext cx="30972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a:t>Jacobian of 2D vector field</a:t>
            </a:r>
          </a:p>
        </p:txBody>
      </p:sp>
      <p:sp>
        <p:nvSpPr>
          <p:cNvPr id="790549" name="Text Box 21"/>
          <p:cNvSpPr txBox="1">
            <a:spLocks noChangeArrowheads="1"/>
          </p:cNvSpPr>
          <p:nvPr/>
        </p:nvSpPr>
        <p:spPr bwMode="auto">
          <a:xfrm>
            <a:off x="3581400" y="2667000"/>
            <a:ext cx="4038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Supposed to be continuous and differentiable. This means we can compute its partial differentials and write them into the 2x2 matrix:</a:t>
            </a:r>
            <a:endParaRPr lang="de-DE" sz="1800"/>
          </a:p>
        </p:txBody>
      </p:sp>
      <p:sp>
        <p:nvSpPr>
          <p:cNvPr id="790550" name="Line 22"/>
          <p:cNvSpPr>
            <a:spLocks noChangeShapeType="1"/>
          </p:cNvSpPr>
          <p:nvPr/>
        </p:nvSpPr>
        <p:spPr bwMode="auto">
          <a:xfrm flipV="1">
            <a:off x="4038600" y="3886200"/>
            <a:ext cx="1143000" cy="838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51" name="Line 23"/>
          <p:cNvSpPr>
            <a:spLocks noChangeShapeType="1"/>
          </p:cNvSpPr>
          <p:nvPr/>
        </p:nvSpPr>
        <p:spPr bwMode="auto">
          <a:xfrm rot="5400000" flipV="1">
            <a:off x="6172200" y="4038600"/>
            <a:ext cx="1143000" cy="838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43384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0550"/>
                                        </p:tgtEl>
                                        <p:attrNameLst>
                                          <p:attrName>style.visibility</p:attrName>
                                        </p:attrNameLst>
                                      </p:cBhvr>
                                      <p:to>
                                        <p:strVal val="visible"/>
                                      </p:to>
                                    </p:set>
                                    <p:animEffect transition="in" filter="fade">
                                      <p:cBhvr>
                                        <p:cTn id="7" dur="500"/>
                                        <p:tgtEl>
                                          <p:spTgt spid="7905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0549"/>
                                        </p:tgtEl>
                                        <p:attrNameLst>
                                          <p:attrName>style.visibility</p:attrName>
                                        </p:attrNameLst>
                                      </p:cBhvr>
                                      <p:to>
                                        <p:strVal val="visible"/>
                                      </p:to>
                                    </p:set>
                                    <p:animEffect transition="in" filter="fade">
                                      <p:cBhvr>
                                        <p:cTn id="10" dur="500"/>
                                        <p:tgtEl>
                                          <p:spTgt spid="7905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90551"/>
                                        </p:tgtEl>
                                        <p:attrNameLst>
                                          <p:attrName>style.visibility</p:attrName>
                                        </p:attrNameLst>
                                      </p:cBhvr>
                                      <p:to>
                                        <p:strVal val="visible"/>
                                      </p:to>
                                    </p:set>
                                    <p:animEffect transition="in" filter="fade">
                                      <p:cBhvr>
                                        <p:cTn id="13" dur="500"/>
                                        <p:tgtEl>
                                          <p:spTgt spid="790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49" grpId="0"/>
      <p:bldP spid="790550" grpId="0" animBg="1"/>
      <p:bldP spid="79055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Classic Visualization</a:t>
            </a:r>
            <a:endParaRPr lang="en-US" dirty="0"/>
          </a:p>
        </p:txBody>
      </p:sp>
      <p:sp>
        <p:nvSpPr>
          <p:cNvPr id="3" name="Content Placeholder 2"/>
          <p:cNvSpPr>
            <a:spLocks noGrp="1"/>
          </p:cNvSpPr>
          <p:nvPr>
            <p:ph sz="half" idx="2"/>
          </p:nvPr>
        </p:nvSpPr>
        <p:spPr/>
        <p:txBody>
          <a:bodyPr/>
          <a:lstStyle/>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800" dirty="0" smtClean="0"/>
              <a:t/>
            </a:r>
            <a:br>
              <a:rPr lang="en-US" sz="1800" dirty="0" smtClean="0"/>
            </a:br>
            <a:endParaRPr lang="en-US" sz="1800" dirty="0" smtClean="0"/>
          </a:p>
          <a:p>
            <a:r>
              <a:rPr lang="en-US" sz="1800" dirty="0" smtClean="0"/>
              <a:t>No automation and direct rendering of original data:</a:t>
            </a:r>
          </a:p>
          <a:p>
            <a:r>
              <a:rPr lang="en-US" sz="1800" b="1" dirty="0">
                <a:solidFill>
                  <a:srgbClr val="00B0F0"/>
                </a:solidFill>
              </a:rPr>
              <a:t>+ </a:t>
            </a:r>
            <a:r>
              <a:rPr lang="en-US" sz="1800" dirty="0" smtClean="0"/>
              <a:t>No pre-computation</a:t>
            </a:r>
            <a:br>
              <a:rPr lang="en-US" sz="1800" dirty="0" smtClean="0"/>
            </a:br>
            <a:endParaRPr lang="en-US" sz="1800" dirty="0" smtClean="0"/>
          </a:p>
          <a:p>
            <a:r>
              <a:rPr lang="en-US" sz="1800" b="1" dirty="0">
                <a:solidFill>
                  <a:srgbClr val="C00000"/>
                </a:solidFill>
              </a:rPr>
              <a:t>– </a:t>
            </a:r>
            <a:r>
              <a:rPr lang="en-US" sz="1800" dirty="0" smtClean="0"/>
              <a:t>User needs more time for analysis</a:t>
            </a:r>
          </a:p>
        </p:txBody>
      </p:sp>
      <p:sp>
        <p:nvSpPr>
          <p:cNvPr id="4" name="Text Placeholder 3"/>
          <p:cNvSpPr>
            <a:spLocks noGrp="1"/>
          </p:cNvSpPr>
          <p:nvPr>
            <p:ph type="body" sz="quarter" idx="3"/>
          </p:nvPr>
        </p:nvSpPr>
        <p:spPr/>
        <p:txBody>
          <a:bodyPr/>
          <a:lstStyle/>
          <a:p>
            <a:pPr algn="ctr"/>
            <a:r>
              <a:rPr lang="en-US" dirty="0" smtClean="0"/>
              <a:t>Feature-based Visualization</a:t>
            </a:r>
            <a:endParaRPr lang="en-US" dirty="0"/>
          </a:p>
        </p:txBody>
      </p:sp>
      <p:sp>
        <p:nvSpPr>
          <p:cNvPr id="5" name="Content Placeholder 4"/>
          <p:cNvSpPr>
            <a:spLocks noGrp="1"/>
          </p:cNvSpPr>
          <p:nvPr>
            <p:ph sz="quarter" idx="4"/>
          </p:nvPr>
        </p:nvSpPr>
        <p:spPr/>
        <p:txBody>
          <a:bodyPr/>
          <a:lstStyle/>
          <a:p>
            <a:pPr marL="0" indent="0">
              <a:buNone/>
            </a:pPr>
            <a:r>
              <a:rPr lang="en-US" sz="1800" dirty="0" smtClean="0"/>
              <a:t/>
            </a:r>
            <a:br>
              <a:rPr lang="en-US" sz="1800" dirty="0" smtClean="0"/>
            </a:b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r>
              <a:rPr lang="en-US" sz="1800" dirty="0" smtClean="0"/>
              <a:t>Automation and interactive rendering of the feature set:</a:t>
            </a:r>
          </a:p>
          <a:p>
            <a:r>
              <a:rPr lang="en-US" sz="1800" b="1" dirty="0">
                <a:solidFill>
                  <a:srgbClr val="C00000"/>
                </a:solidFill>
              </a:rPr>
              <a:t>– </a:t>
            </a:r>
            <a:r>
              <a:rPr lang="en-US" sz="1800" dirty="0" smtClean="0"/>
              <a:t>Pre-computation (feature extraction)</a:t>
            </a:r>
          </a:p>
          <a:p>
            <a:r>
              <a:rPr lang="en-US" sz="1800" b="1" dirty="0">
                <a:solidFill>
                  <a:srgbClr val="00B0F0"/>
                </a:solidFill>
              </a:rPr>
              <a:t>+ </a:t>
            </a:r>
            <a:r>
              <a:rPr lang="en-US" sz="1800" dirty="0" smtClean="0"/>
              <a:t>User needs less time for analysis</a:t>
            </a:r>
          </a:p>
        </p:txBody>
      </p:sp>
      <p:sp>
        <p:nvSpPr>
          <p:cNvPr id="6" name="Title 5"/>
          <p:cNvSpPr>
            <a:spLocks noGrp="1"/>
          </p:cNvSpPr>
          <p:nvPr>
            <p:ph type="title"/>
          </p:nvPr>
        </p:nvSpPr>
        <p:spPr/>
        <p:txBody>
          <a:bodyPr/>
          <a:lstStyle/>
          <a:p>
            <a:r>
              <a:rPr lang="en-US" dirty="0"/>
              <a:t>Classic vs. Feature-based Visualization</a:t>
            </a:r>
          </a:p>
        </p:txBody>
      </p:sp>
      <p:pic>
        <p:nvPicPr>
          <p:cNvPr id="1026" name="Picture 2" descr="D:\Projekte\Vorlesungen\2011 WS Scientific Visualization\Lecture11\CylinderParticleCores11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212" y="1247851"/>
            <a:ext cx="3124200" cy="18745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D:\Projekte\Vorlesungen\2011 WS Scientific Visualization\Lecture11\CylinderParticleCores21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7063" y="1247851"/>
            <a:ext cx="3127248" cy="187634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23900" y="5739825"/>
            <a:ext cx="7696200" cy="738664"/>
          </a:xfrm>
          <a:prstGeom prst="rect">
            <a:avLst/>
          </a:prstGeom>
          <a:noFill/>
        </p:spPr>
        <p:txBody>
          <a:bodyPr wrap="square" rtlCol="0">
            <a:spAutoFit/>
          </a:bodyPr>
          <a:lstStyle/>
          <a:p>
            <a:pPr algn="ctr"/>
            <a:r>
              <a:rPr lang="en-US" sz="1400" i="1" dirty="0" smtClean="0">
                <a:latin typeface="Times New Roman" pitchFamily="18" charset="0"/>
                <a:cs typeface="Times New Roman" pitchFamily="18" charset="0"/>
              </a:rPr>
              <a:t>Disclaimer:</a:t>
            </a:r>
            <a:br>
              <a:rPr lang="en-US" sz="1400" i="1" dirty="0" smtClean="0">
                <a:latin typeface="Times New Roman" pitchFamily="18" charset="0"/>
                <a:cs typeface="Times New Roman" pitchFamily="18" charset="0"/>
              </a:rPr>
            </a:br>
            <a:r>
              <a:rPr lang="en-US" sz="1400" i="1" dirty="0" smtClean="0">
                <a:latin typeface="Times New Roman" pitchFamily="18" charset="0"/>
                <a:cs typeface="Times New Roman" pitchFamily="18" charset="0"/>
              </a:rPr>
              <a:t>These are general remarks, which apply to most classic/feature-based methods, but not to all.</a:t>
            </a:r>
            <a:br>
              <a:rPr lang="en-US" sz="1400" i="1" dirty="0" smtClean="0">
                <a:latin typeface="Times New Roman" pitchFamily="18" charset="0"/>
                <a:cs typeface="Times New Roman" pitchFamily="18" charset="0"/>
              </a:rPr>
            </a:br>
            <a:r>
              <a:rPr lang="en-US" sz="1400" i="1" dirty="0" smtClean="0">
                <a:latin typeface="Times New Roman" pitchFamily="18" charset="0"/>
                <a:cs typeface="Times New Roman" pitchFamily="18" charset="0"/>
              </a:rPr>
              <a:t>It depends on the specific method and the application.</a:t>
            </a:r>
            <a:endParaRPr lang="en-US" sz="1400" i="1" dirty="0">
              <a:latin typeface="Times New Roman" pitchFamily="18" charset="0"/>
              <a:cs typeface="Times New Roman" pitchFamily="18" charset="0"/>
            </a:endParaRPr>
          </a:p>
        </p:txBody>
      </p:sp>
      <p:sp>
        <p:nvSpPr>
          <p:cNvPr id="10" name="TextBox 9"/>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2618054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Classic Visualization</a:t>
            </a:r>
            <a:endParaRPr lang="en-US" dirty="0"/>
          </a:p>
        </p:txBody>
      </p:sp>
      <p:sp>
        <p:nvSpPr>
          <p:cNvPr id="3" name="Content Placeholder 2"/>
          <p:cNvSpPr>
            <a:spLocks noGrp="1"/>
          </p:cNvSpPr>
          <p:nvPr>
            <p:ph sz="half" idx="2"/>
          </p:nvPr>
        </p:nvSpPr>
        <p:spPr/>
        <p:txBody>
          <a:bodyPr/>
          <a:lstStyle/>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800" dirty="0" smtClean="0"/>
              <a:t/>
            </a:r>
            <a:br>
              <a:rPr lang="en-US" sz="1800" dirty="0" smtClean="0"/>
            </a:br>
            <a:endParaRPr lang="en-US" sz="1800" dirty="0" smtClean="0"/>
          </a:p>
          <a:p>
            <a:r>
              <a:rPr lang="en-US" sz="1800" b="1" dirty="0">
                <a:solidFill>
                  <a:srgbClr val="C00000"/>
                </a:solidFill>
              </a:rPr>
              <a:t>–</a:t>
            </a:r>
            <a:r>
              <a:rPr lang="en-US" sz="1800" dirty="0"/>
              <a:t> </a:t>
            </a:r>
            <a:r>
              <a:rPr lang="en-US" sz="1800" dirty="0" smtClean="0"/>
              <a:t>No data reduction. Usually, all is shown.</a:t>
            </a:r>
          </a:p>
          <a:p>
            <a:r>
              <a:rPr lang="en-US" sz="1800" dirty="0" smtClean="0"/>
              <a:t>Rendering can be slow or fast; depends on the method and the size of the data</a:t>
            </a:r>
          </a:p>
        </p:txBody>
      </p:sp>
      <p:sp>
        <p:nvSpPr>
          <p:cNvPr id="4" name="Text Placeholder 3"/>
          <p:cNvSpPr>
            <a:spLocks noGrp="1"/>
          </p:cNvSpPr>
          <p:nvPr>
            <p:ph type="body" sz="quarter" idx="3"/>
          </p:nvPr>
        </p:nvSpPr>
        <p:spPr/>
        <p:txBody>
          <a:bodyPr/>
          <a:lstStyle/>
          <a:p>
            <a:pPr algn="ctr"/>
            <a:r>
              <a:rPr lang="en-US" dirty="0" smtClean="0"/>
              <a:t>Feature-based Visualization</a:t>
            </a:r>
            <a:endParaRPr lang="en-US" dirty="0"/>
          </a:p>
        </p:txBody>
      </p:sp>
      <p:sp>
        <p:nvSpPr>
          <p:cNvPr id="5" name="Content Placeholder 4"/>
          <p:cNvSpPr>
            <a:spLocks noGrp="1"/>
          </p:cNvSpPr>
          <p:nvPr>
            <p:ph sz="quarter" idx="4"/>
          </p:nvPr>
        </p:nvSpPr>
        <p:spPr/>
        <p:txBody>
          <a:bodyPr/>
          <a:lstStyle/>
          <a:p>
            <a:pPr marL="0" indent="0">
              <a:buNone/>
            </a:pPr>
            <a:r>
              <a:rPr lang="en-US" sz="1800" dirty="0" smtClean="0"/>
              <a:t/>
            </a:r>
            <a:br>
              <a:rPr lang="en-US" sz="1800" dirty="0" smtClean="0"/>
            </a:b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r>
              <a:rPr lang="en-US" sz="1800" b="1" dirty="0" smtClean="0">
                <a:solidFill>
                  <a:srgbClr val="00B0F0"/>
                </a:solidFill>
              </a:rPr>
              <a:t>+</a:t>
            </a:r>
            <a:r>
              <a:rPr lang="en-US" sz="1800" dirty="0" smtClean="0"/>
              <a:t> Data reduction. Only a small set of geometric objects is shown.</a:t>
            </a:r>
          </a:p>
          <a:p>
            <a:r>
              <a:rPr lang="en-US" sz="1800" b="1" dirty="0">
                <a:solidFill>
                  <a:srgbClr val="00B0F0"/>
                </a:solidFill>
              </a:rPr>
              <a:t>+ </a:t>
            </a:r>
            <a:r>
              <a:rPr lang="en-US" sz="1800" dirty="0" smtClean="0"/>
              <a:t>Fast, interactive rendering</a:t>
            </a:r>
          </a:p>
        </p:txBody>
      </p:sp>
      <p:sp>
        <p:nvSpPr>
          <p:cNvPr id="6" name="Title 5"/>
          <p:cNvSpPr>
            <a:spLocks noGrp="1"/>
          </p:cNvSpPr>
          <p:nvPr>
            <p:ph type="title"/>
          </p:nvPr>
        </p:nvSpPr>
        <p:spPr/>
        <p:txBody>
          <a:bodyPr/>
          <a:lstStyle/>
          <a:p>
            <a:r>
              <a:rPr lang="en-US" dirty="0"/>
              <a:t>Classic vs. Feature-based Visualization</a:t>
            </a:r>
          </a:p>
        </p:txBody>
      </p:sp>
      <p:pic>
        <p:nvPicPr>
          <p:cNvPr id="1026" name="Picture 2" descr="D:\Projekte\Vorlesungen\2011 WS Scientific Visualization\Lecture11\CylinderParticleCores11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212" y="1247851"/>
            <a:ext cx="3124200" cy="18745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D:\Projekte\Vorlesungen\2011 WS Scientific Visualization\Lecture11\CylinderParticleCores21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7063" y="1247851"/>
            <a:ext cx="3127248" cy="187634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23900" y="5739825"/>
            <a:ext cx="7696200" cy="738664"/>
          </a:xfrm>
          <a:prstGeom prst="rect">
            <a:avLst/>
          </a:prstGeom>
          <a:noFill/>
        </p:spPr>
        <p:txBody>
          <a:bodyPr wrap="square" rtlCol="0">
            <a:spAutoFit/>
          </a:bodyPr>
          <a:lstStyle/>
          <a:p>
            <a:pPr algn="ctr"/>
            <a:r>
              <a:rPr lang="en-US" sz="1400" i="1" dirty="0" smtClean="0">
                <a:latin typeface="Times New Roman" pitchFamily="18" charset="0"/>
                <a:cs typeface="Times New Roman" pitchFamily="18" charset="0"/>
              </a:rPr>
              <a:t>Disclaimer:</a:t>
            </a:r>
            <a:br>
              <a:rPr lang="en-US" sz="1400" i="1" dirty="0" smtClean="0">
                <a:latin typeface="Times New Roman" pitchFamily="18" charset="0"/>
                <a:cs typeface="Times New Roman" pitchFamily="18" charset="0"/>
              </a:rPr>
            </a:br>
            <a:r>
              <a:rPr lang="en-US" sz="1400" i="1" dirty="0" smtClean="0">
                <a:latin typeface="Times New Roman" pitchFamily="18" charset="0"/>
                <a:cs typeface="Times New Roman" pitchFamily="18" charset="0"/>
              </a:rPr>
              <a:t>These are general remarks, which apply to most classic/feature-based methods, but not to all.</a:t>
            </a:r>
            <a:br>
              <a:rPr lang="en-US" sz="1400" i="1" dirty="0" smtClean="0">
                <a:latin typeface="Times New Roman" pitchFamily="18" charset="0"/>
                <a:cs typeface="Times New Roman" pitchFamily="18" charset="0"/>
              </a:rPr>
            </a:br>
            <a:r>
              <a:rPr lang="en-US" sz="1400" i="1" dirty="0" smtClean="0">
                <a:latin typeface="Times New Roman" pitchFamily="18" charset="0"/>
                <a:cs typeface="Times New Roman" pitchFamily="18" charset="0"/>
              </a:rPr>
              <a:t>It depends on the specific method and the application.</a:t>
            </a:r>
            <a:endParaRPr lang="en-US" sz="1400" i="1" dirty="0">
              <a:latin typeface="Times New Roman" pitchFamily="18" charset="0"/>
              <a:cs typeface="Times New Roman" pitchFamily="18" charset="0"/>
            </a:endParaRPr>
          </a:p>
        </p:txBody>
      </p:sp>
      <p:sp>
        <p:nvSpPr>
          <p:cNvPr id="10" name="TextBox 9"/>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42495417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Classic Visualization</a:t>
            </a:r>
            <a:endParaRPr lang="en-US" dirty="0"/>
          </a:p>
        </p:txBody>
      </p:sp>
      <p:sp>
        <p:nvSpPr>
          <p:cNvPr id="3" name="Content Placeholder 2"/>
          <p:cNvSpPr>
            <a:spLocks noGrp="1"/>
          </p:cNvSpPr>
          <p:nvPr>
            <p:ph sz="half" idx="2"/>
          </p:nvPr>
        </p:nvSpPr>
        <p:spPr/>
        <p:txBody>
          <a:bodyPr/>
          <a:lstStyle/>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800" dirty="0" smtClean="0"/>
              <a:t/>
            </a:r>
            <a:br>
              <a:rPr lang="en-US" sz="1800" dirty="0" smtClean="0"/>
            </a:br>
            <a:endParaRPr lang="en-US" sz="1800" dirty="0" smtClean="0"/>
          </a:p>
          <a:p>
            <a:r>
              <a:rPr lang="en-US" sz="1800" b="1" dirty="0">
                <a:solidFill>
                  <a:srgbClr val="C00000"/>
                </a:solidFill>
              </a:rPr>
              <a:t>–</a:t>
            </a:r>
            <a:r>
              <a:rPr lang="en-US" sz="1800" dirty="0"/>
              <a:t> </a:t>
            </a:r>
            <a:r>
              <a:rPr lang="en-US" sz="1800" dirty="0" smtClean="0"/>
              <a:t>No data reduction. Usually, all is shown.</a:t>
            </a:r>
          </a:p>
          <a:p>
            <a:r>
              <a:rPr lang="en-US" sz="1800" b="1" dirty="0" smtClean="0">
                <a:solidFill>
                  <a:srgbClr val="C00000"/>
                </a:solidFill>
              </a:rPr>
              <a:t>–</a:t>
            </a:r>
            <a:r>
              <a:rPr lang="en-US" sz="1800" b="1" dirty="0" smtClean="0">
                <a:solidFill>
                  <a:srgbClr val="00B0F0"/>
                </a:solidFill>
              </a:rPr>
              <a:t> </a:t>
            </a:r>
            <a:r>
              <a:rPr lang="en-US" sz="1800" dirty="0" smtClean="0"/>
              <a:t>Experts need to dig through all the data.</a:t>
            </a:r>
            <a:endParaRPr lang="en-US" sz="1400" i="1" dirty="0"/>
          </a:p>
          <a:p>
            <a:r>
              <a:rPr lang="en-US" sz="1800" b="1" dirty="0">
                <a:solidFill>
                  <a:srgbClr val="00B0F0"/>
                </a:solidFill>
              </a:rPr>
              <a:t>+</a:t>
            </a:r>
            <a:r>
              <a:rPr lang="en-US" sz="1800" b="1" dirty="0" smtClean="0">
                <a:solidFill>
                  <a:srgbClr val="C00000"/>
                </a:solidFill>
              </a:rPr>
              <a:t> </a:t>
            </a:r>
            <a:r>
              <a:rPr lang="en-US" sz="1800" dirty="0"/>
              <a:t>Non-experts </a:t>
            </a:r>
            <a:r>
              <a:rPr lang="en-US" sz="1800" dirty="0" smtClean="0"/>
              <a:t>have the context they need for understanding.</a:t>
            </a:r>
            <a:endParaRPr lang="en-US" sz="1800" dirty="0"/>
          </a:p>
        </p:txBody>
      </p:sp>
      <p:sp>
        <p:nvSpPr>
          <p:cNvPr id="4" name="Text Placeholder 3"/>
          <p:cNvSpPr>
            <a:spLocks noGrp="1"/>
          </p:cNvSpPr>
          <p:nvPr>
            <p:ph type="body" sz="quarter" idx="3"/>
          </p:nvPr>
        </p:nvSpPr>
        <p:spPr/>
        <p:txBody>
          <a:bodyPr/>
          <a:lstStyle/>
          <a:p>
            <a:pPr algn="ctr"/>
            <a:r>
              <a:rPr lang="en-US" dirty="0" smtClean="0"/>
              <a:t>Feature-based Visualization</a:t>
            </a:r>
            <a:endParaRPr lang="en-US" dirty="0"/>
          </a:p>
        </p:txBody>
      </p:sp>
      <p:sp>
        <p:nvSpPr>
          <p:cNvPr id="5" name="Content Placeholder 4"/>
          <p:cNvSpPr>
            <a:spLocks noGrp="1"/>
          </p:cNvSpPr>
          <p:nvPr>
            <p:ph sz="quarter" idx="4"/>
          </p:nvPr>
        </p:nvSpPr>
        <p:spPr/>
        <p:txBody>
          <a:bodyPr/>
          <a:lstStyle/>
          <a:p>
            <a:pPr marL="0" indent="0">
              <a:buNone/>
            </a:pPr>
            <a:r>
              <a:rPr lang="en-US" sz="1800" dirty="0" smtClean="0"/>
              <a:t/>
            </a:r>
            <a:br>
              <a:rPr lang="en-US" sz="1800" dirty="0" smtClean="0"/>
            </a:b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r>
              <a:rPr lang="en-US" sz="1800" b="1" dirty="0" smtClean="0">
                <a:solidFill>
                  <a:srgbClr val="00B0F0"/>
                </a:solidFill>
              </a:rPr>
              <a:t>+</a:t>
            </a:r>
            <a:r>
              <a:rPr lang="en-US" sz="1800" dirty="0" smtClean="0"/>
              <a:t> Data reduction. Only specific aspects are shown.</a:t>
            </a:r>
          </a:p>
          <a:p>
            <a:r>
              <a:rPr lang="en-US" sz="1800" b="1" dirty="0" smtClean="0">
                <a:solidFill>
                  <a:srgbClr val="00B0F0"/>
                </a:solidFill>
              </a:rPr>
              <a:t>+ </a:t>
            </a:r>
            <a:r>
              <a:rPr lang="en-US" sz="1800" dirty="0" smtClean="0"/>
              <a:t>Experts can concentrate on the most important parts.</a:t>
            </a:r>
          </a:p>
          <a:p>
            <a:r>
              <a:rPr lang="en-US" sz="1800" b="1" dirty="0">
                <a:solidFill>
                  <a:srgbClr val="C00000"/>
                </a:solidFill>
              </a:rPr>
              <a:t>– </a:t>
            </a:r>
            <a:r>
              <a:rPr lang="en-US" sz="1800" dirty="0" smtClean="0"/>
              <a:t>Non-experts need additional context to understand.</a:t>
            </a:r>
          </a:p>
        </p:txBody>
      </p:sp>
      <p:sp>
        <p:nvSpPr>
          <p:cNvPr id="6" name="Title 5"/>
          <p:cNvSpPr>
            <a:spLocks noGrp="1"/>
          </p:cNvSpPr>
          <p:nvPr>
            <p:ph type="title"/>
          </p:nvPr>
        </p:nvSpPr>
        <p:spPr/>
        <p:txBody>
          <a:bodyPr/>
          <a:lstStyle/>
          <a:p>
            <a:r>
              <a:rPr lang="en-US" dirty="0"/>
              <a:t>Classic vs. Feature-based Visualization</a:t>
            </a:r>
          </a:p>
        </p:txBody>
      </p:sp>
      <p:pic>
        <p:nvPicPr>
          <p:cNvPr id="1026" name="Picture 2" descr="D:\Projekte\Vorlesungen\2011 WS Scientific Visualization\Lecture11\CylinderParticleCores11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212" y="1247851"/>
            <a:ext cx="3124200" cy="18745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D:\Projekte\Vorlesungen\2011 WS Scientific Visualization\Lecture11\CylinderParticleCores21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7063" y="1247851"/>
            <a:ext cx="3127248" cy="187634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23900" y="5739825"/>
            <a:ext cx="7696200" cy="738664"/>
          </a:xfrm>
          <a:prstGeom prst="rect">
            <a:avLst/>
          </a:prstGeom>
          <a:noFill/>
        </p:spPr>
        <p:txBody>
          <a:bodyPr wrap="square" rtlCol="0">
            <a:spAutoFit/>
          </a:bodyPr>
          <a:lstStyle/>
          <a:p>
            <a:pPr algn="ctr"/>
            <a:r>
              <a:rPr lang="en-US" sz="1400" i="1" dirty="0" smtClean="0">
                <a:latin typeface="Times New Roman" pitchFamily="18" charset="0"/>
                <a:cs typeface="Times New Roman" pitchFamily="18" charset="0"/>
              </a:rPr>
              <a:t>Disclaimer:</a:t>
            </a:r>
            <a:br>
              <a:rPr lang="en-US" sz="1400" i="1" dirty="0" smtClean="0">
                <a:latin typeface="Times New Roman" pitchFamily="18" charset="0"/>
                <a:cs typeface="Times New Roman" pitchFamily="18" charset="0"/>
              </a:rPr>
            </a:br>
            <a:r>
              <a:rPr lang="en-US" sz="1400" i="1" dirty="0" smtClean="0">
                <a:latin typeface="Times New Roman" pitchFamily="18" charset="0"/>
                <a:cs typeface="Times New Roman" pitchFamily="18" charset="0"/>
              </a:rPr>
              <a:t>These are general remarks, which apply to most classic/feature-based methods, but not to all.</a:t>
            </a:r>
            <a:br>
              <a:rPr lang="en-US" sz="1400" i="1" dirty="0" smtClean="0">
                <a:latin typeface="Times New Roman" pitchFamily="18" charset="0"/>
                <a:cs typeface="Times New Roman" pitchFamily="18" charset="0"/>
              </a:rPr>
            </a:br>
            <a:r>
              <a:rPr lang="en-US" sz="1400" i="1" dirty="0" smtClean="0">
                <a:latin typeface="Times New Roman" pitchFamily="18" charset="0"/>
                <a:cs typeface="Times New Roman" pitchFamily="18" charset="0"/>
              </a:rPr>
              <a:t>It depends on the specific method and the application.</a:t>
            </a:r>
            <a:endParaRPr lang="en-US" sz="1400" i="1" dirty="0">
              <a:latin typeface="Times New Roman" pitchFamily="18" charset="0"/>
              <a:cs typeface="Times New Roman" pitchFamily="18" charset="0"/>
            </a:endParaRPr>
          </a:p>
        </p:txBody>
      </p:sp>
      <p:sp>
        <p:nvSpPr>
          <p:cNvPr id="10" name="TextBox 9"/>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36268734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Classic vs. Feature-based Visualization</a:t>
            </a:r>
          </a:p>
        </p:txBody>
      </p:sp>
      <p:sp>
        <p:nvSpPr>
          <p:cNvPr id="14" name="Text Placeholder 1"/>
          <p:cNvSpPr txBox="1">
            <a:spLocks/>
          </p:cNvSpPr>
          <p:nvPr/>
        </p:nvSpPr>
        <p:spPr>
          <a:xfrm>
            <a:off x="250825" y="381000"/>
            <a:ext cx="4244975" cy="609600"/>
          </a:xfrm>
          <a:prstGeom prst="rect">
            <a:avLst/>
          </a:prstGeom>
        </p:spPr>
        <p:txBody>
          <a:bodyPr anchor="t"/>
          <a:lst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a:lstStyle>
          <a:p>
            <a:pPr marL="0" indent="0" algn="ctr">
              <a:buNone/>
            </a:pPr>
            <a:r>
              <a:rPr lang="en-US" b="1" dirty="0" smtClean="0"/>
              <a:t>Classic Visualization</a:t>
            </a:r>
            <a:endParaRPr lang="en-US" b="1" dirty="0"/>
          </a:p>
        </p:txBody>
      </p:sp>
      <p:sp>
        <p:nvSpPr>
          <p:cNvPr id="15" name="Text Placeholder 3"/>
          <p:cNvSpPr txBox="1">
            <a:spLocks/>
          </p:cNvSpPr>
          <p:nvPr/>
        </p:nvSpPr>
        <p:spPr>
          <a:xfrm>
            <a:off x="4648200" y="381000"/>
            <a:ext cx="4244975" cy="614045"/>
          </a:xfrm>
          <a:prstGeom prst="rect">
            <a:avLst/>
          </a:prstGeom>
        </p:spPr>
        <p:txBody>
          <a:bodyPr anchor="t"/>
          <a:lst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a:lstStyle>
          <a:p>
            <a:pPr marL="0" indent="0" algn="ctr">
              <a:buNone/>
            </a:pPr>
            <a:r>
              <a:rPr lang="en-US" b="1" dirty="0" smtClean="0"/>
              <a:t>Feature-based Visualization</a:t>
            </a:r>
            <a:endParaRPr lang="en-US" b="1" dirty="0"/>
          </a:p>
        </p:txBody>
      </p:sp>
      <p:cxnSp>
        <p:nvCxnSpPr>
          <p:cNvPr id="11" name="Straight Connector 10"/>
          <p:cNvCxnSpPr/>
          <p:nvPr/>
        </p:nvCxnSpPr>
        <p:spPr bwMode="auto">
          <a:xfrm>
            <a:off x="152400" y="5410200"/>
            <a:ext cx="8740775" cy="0"/>
          </a:xfrm>
          <a:prstGeom prst="line">
            <a:avLst/>
          </a:prstGeom>
          <a:noFill/>
          <a:ln w="12700" cap="flat" cmpd="sng" algn="ctr">
            <a:solidFill>
              <a:schemeClr val="tx1"/>
            </a:solidFill>
            <a:prstDash val="sysDot"/>
            <a:round/>
            <a:headEnd type="none" w="med" len="med"/>
            <a:tailEnd type="none" w="med" len="med"/>
          </a:ln>
          <a:effectLst/>
        </p:spPr>
      </p:cxnSp>
      <p:sp>
        <p:nvSpPr>
          <p:cNvPr id="27" name="TextBox 26"/>
          <p:cNvSpPr txBox="1"/>
          <p:nvPr/>
        </p:nvSpPr>
        <p:spPr>
          <a:xfrm>
            <a:off x="4146243" y="4877544"/>
            <a:ext cx="851515" cy="369332"/>
          </a:xfrm>
          <a:prstGeom prst="rect">
            <a:avLst/>
          </a:prstGeom>
          <a:noFill/>
        </p:spPr>
        <p:txBody>
          <a:bodyPr wrap="none" rtlCol="0">
            <a:spAutoFit/>
          </a:bodyPr>
          <a:lstStyle/>
          <a:p>
            <a:r>
              <a:rPr lang="en-US" dirty="0" smtClean="0"/>
              <a:t>Expert</a:t>
            </a:r>
            <a:endParaRPr lang="en-US" dirty="0"/>
          </a:p>
        </p:txBody>
      </p:sp>
      <p:sp>
        <p:nvSpPr>
          <p:cNvPr id="30" name="TextBox 29"/>
          <p:cNvSpPr txBox="1"/>
          <p:nvPr/>
        </p:nvSpPr>
        <p:spPr>
          <a:xfrm>
            <a:off x="3896174" y="5574268"/>
            <a:ext cx="1351652" cy="369332"/>
          </a:xfrm>
          <a:prstGeom prst="rect">
            <a:avLst/>
          </a:prstGeom>
          <a:noFill/>
        </p:spPr>
        <p:txBody>
          <a:bodyPr wrap="none" rtlCol="0">
            <a:spAutoFit/>
          </a:bodyPr>
          <a:lstStyle/>
          <a:p>
            <a:r>
              <a:rPr lang="en-US" dirty="0" smtClean="0"/>
              <a:t>Non-Expert</a:t>
            </a:r>
            <a:endParaRPr lang="en-US" dirty="0"/>
          </a:p>
        </p:txBody>
      </p:sp>
      <p:sp>
        <p:nvSpPr>
          <p:cNvPr id="28" name="TextBox 27"/>
          <p:cNvSpPr txBox="1"/>
          <p:nvPr/>
        </p:nvSpPr>
        <p:spPr>
          <a:xfrm>
            <a:off x="1136435" y="4800600"/>
            <a:ext cx="2473754" cy="523220"/>
          </a:xfrm>
          <a:prstGeom prst="rect">
            <a:avLst/>
          </a:prstGeom>
          <a:noFill/>
        </p:spPr>
        <p:txBody>
          <a:bodyPr wrap="none" rtlCol="0">
            <a:spAutoFit/>
          </a:bodyPr>
          <a:lstStyle/>
          <a:p>
            <a:pPr algn="ctr"/>
            <a:r>
              <a:rPr lang="en-US" sz="1400" i="1" dirty="0" smtClean="0">
                <a:latin typeface="Times New Roman" pitchFamily="18" charset="0"/>
                <a:cs typeface="Times New Roman" pitchFamily="18" charset="0"/>
              </a:rPr>
              <a:t>This is tedious, repetitive work!</a:t>
            </a:r>
          </a:p>
          <a:p>
            <a:pPr algn="ctr"/>
            <a:r>
              <a:rPr lang="en-US" sz="1400" i="1" dirty="0" smtClean="0">
                <a:latin typeface="Times New Roman" pitchFamily="18" charset="0"/>
                <a:cs typeface="Times New Roman" pitchFamily="18" charset="0"/>
              </a:rPr>
              <a:t>Did I miss something?</a:t>
            </a:r>
            <a:endParaRPr lang="en-US" sz="1400" i="1" dirty="0">
              <a:latin typeface="Times New Roman" pitchFamily="18" charset="0"/>
              <a:cs typeface="Times New Roman" pitchFamily="18" charset="0"/>
            </a:endParaRPr>
          </a:p>
        </p:txBody>
      </p:sp>
      <p:sp>
        <p:nvSpPr>
          <p:cNvPr id="32" name="TextBox 31"/>
          <p:cNvSpPr txBox="1"/>
          <p:nvPr/>
        </p:nvSpPr>
        <p:spPr>
          <a:xfrm>
            <a:off x="6156577" y="4908322"/>
            <a:ext cx="1228221" cy="307777"/>
          </a:xfrm>
          <a:prstGeom prst="rect">
            <a:avLst/>
          </a:prstGeom>
          <a:noFill/>
        </p:spPr>
        <p:txBody>
          <a:bodyPr wrap="none" rtlCol="0">
            <a:spAutoFit/>
          </a:bodyPr>
          <a:lstStyle/>
          <a:p>
            <a:pPr algn="ctr"/>
            <a:r>
              <a:rPr lang="en-US" sz="1400" i="1" dirty="0" smtClean="0">
                <a:latin typeface="Times New Roman" pitchFamily="18" charset="0"/>
                <a:cs typeface="Times New Roman" pitchFamily="18" charset="0"/>
              </a:rPr>
              <a:t>Done. Thanks.</a:t>
            </a:r>
            <a:endParaRPr lang="en-US" sz="1400" i="1" dirty="0">
              <a:latin typeface="Times New Roman" pitchFamily="18" charset="0"/>
              <a:cs typeface="Times New Roman" pitchFamily="18" charset="0"/>
            </a:endParaRPr>
          </a:p>
        </p:txBody>
      </p:sp>
      <p:sp>
        <p:nvSpPr>
          <p:cNvPr id="35" name="TextBox 34"/>
          <p:cNvSpPr txBox="1"/>
          <p:nvPr/>
        </p:nvSpPr>
        <p:spPr>
          <a:xfrm>
            <a:off x="1231999" y="5609527"/>
            <a:ext cx="1920270" cy="307777"/>
          </a:xfrm>
          <a:prstGeom prst="rect">
            <a:avLst/>
          </a:prstGeom>
          <a:noFill/>
        </p:spPr>
        <p:txBody>
          <a:bodyPr wrap="none" rtlCol="0">
            <a:spAutoFit/>
          </a:bodyPr>
          <a:lstStyle/>
          <a:p>
            <a:pPr algn="ctr"/>
            <a:r>
              <a:rPr lang="en-US" sz="1400" i="1" dirty="0" smtClean="0">
                <a:latin typeface="Times New Roman" pitchFamily="18" charset="0"/>
                <a:cs typeface="Times New Roman" pitchFamily="18" charset="0"/>
              </a:rPr>
              <a:t>Yes, I get the basic idea.</a:t>
            </a:r>
            <a:endParaRPr lang="en-US" sz="1400" i="1" dirty="0">
              <a:latin typeface="Times New Roman" pitchFamily="18" charset="0"/>
              <a:cs typeface="Times New Roman" pitchFamily="18" charset="0"/>
            </a:endParaRPr>
          </a:p>
        </p:txBody>
      </p:sp>
      <p:sp>
        <p:nvSpPr>
          <p:cNvPr id="45" name="TextBox 44"/>
          <p:cNvSpPr txBox="1"/>
          <p:nvPr/>
        </p:nvSpPr>
        <p:spPr>
          <a:xfrm>
            <a:off x="6225101" y="5609527"/>
            <a:ext cx="1122423" cy="307777"/>
          </a:xfrm>
          <a:prstGeom prst="rect">
            <a:avLst/>
          </a:prstGeom>
          <a:noFill/>
        </p:spPr>
        <p:txBody>
          <a:bodyPr wrap="none" rtlCol="0">
            <a:spAutoFit/>
          </a:bodyPr>
          <a:lstStyle/>
          <a:p>
            <a:pPr algn="ctr"/>
            <a:r>
              <a:rPr lang="en-US" sz="1400" i="1" dirty="0" smtClean="0">
                <a:latin typeface="Times New Roman" pitchFamily="18" charset="0"/>
                <a:cs typeface="Times New Roman" pitchFamily="18" charset="0"/>
              </a:rPr>
              <a:t>What is this?</a:t>
            </a:r>
            <a:endParaRPr lang="en-US" sz="1400" i="1" dirty="0">
              <a:latin typeface="Times New Roman" pitchFamily="18" charset="0"/>
              <a:cs typeface="Times New Roman" pitchFamily="18" charset="0"/>
            </a:endParaRPr>
          </a:p>
        </p:txBody>
      </p:sp>
      <p:grpSp>
        <p:nvGrpSpPr>
          <p:cNvPr id="46" name="Group 3"/>
          <p:cNvGrpSpPr>
            <a:grpSpLocks/>
          </p:cNvGrpSpPr>
          <p:nvPr/>
        </p:nvGrpSpPr>
        <p:grpSpPr bwMode="auto">
          <a:xfrm>
            <a:off x="1275072" y="1219200"/>
            <a:ext cx="2673350" cy="2665413"/>
            <a:chOff x="521" y="1888"/>
            <a:chExt cx="1684" cy="1679"/>
          </a:xfrm>
        </p:grpSpPr>
        <p:pic>
          <p:nvPicPr>
            <p:cNvPr id="47" name="Picture 4" descr="SCCH_IsosurfaceVsExtremalLines_Iso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 y="1888"/>
              <a:ext cx="1679" cy="1679"/>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8" name="Text Box 5"/>
            <p:cNvSpPr txBox="1">
              <a:spLocks noChangeArrowheads="1"/>
            </p:cNvSpPr>
            <p:nvPr/>
          </p:nvSpPr>
          <p:spPr bwMode="auto">
            <a:xfrm>
              <a:off x="932" y="1888"/>
              <a:ext cx="1273" cy="231"/>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a:t>Isosurface </a:t>
              </a:r>
              <a:r>
                <a:rPr lang="de-DE" i="1">
                  <a:latin typeface="Times New Roman" pitchFamily="18" charset="0"/>
                </a:rPr>
                <a:t>p</a:t>
              </a:r>
              <a:r>
                <a:rPr lang="de-DE">
                  <a:latin typeface="Times New Roman" pitchFamily="18" charset="0"/>
                </a:rPr>
                <a:t> = -0.1</a:t>
              </a:r>
            </a:p>
          </p:txBody>
        </p:sp>
      </p:grpSp>
      <p:grpSp>
        <p:nvGrpSpPr>
          <p:cNvPr id="49" name="Group 6"/>
          <p:cNvGrpSpPr>
            <a:grpSpLocks/>
          </p:cNvGrpSpPr>
          <p:nvPr/>
        </p:nvGrpSpPr>
        <p:grpSpPr bwMode="auto">
          <a:xfrm>
            <a:off x="1059172" y="1435100"/>
            <a:ext cx="2663825" cy="2663825"/>
            <a:chOff x="385" y="2024"/>
            <a:chExt cx="1678" cy="1678"/>
          </a:xfrm>
        </p:grpSpPr>
        <p:pic>
          <p:nvPicPr>
            <p:cNvPr id="50" name="Picture 7" descr="SCCH_IsosurfaceVsExtremalLines_Iso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 y="2024"/>
              <a:ext cx="1678" cy="167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 name="Text Box 8"/>
            <p:cNvSpPr txBox="1">
              <a:spLocks noChangeArrowheads="1"/>
            </p:cNvSpPr>
            <p:nvPr/>
          </p:nvSpPr>
          <p:spPr bwMode="auto">
            <a:xfrm>
              <a:off x="705" y="2024"/>
              <a:ext cx="1345" cy="231"/>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a:t>Isosurface </a:t>
              </a:r>
              <a:r>
                <a:rPr lang="de-DE" i="1">
                  <a:latin typeface="Times New Roman" pitchFamily="18" charset="0"/>
                </a:rPr>
                <a:t>p</a:t>
              </a:r>
              <a:r>
                <a:rPr lang="de-DE">
                  <a:latin typeface="Times New Roman" pitchFamily="18" charset="0"/>
                </a:rPr>
                <a:t> = -0.18</a:t>
              </a:r>
            </a:p>
          </p:txBody>
        </p:sp>
      </p:grpSp>
      <p:grpSp>
        <p:nvGrpSpPr>
          <p:cNvPr id="52" name="Group 9"/>
          <p:cNvGrpSpPr>
            <a:grpSpLocks/>
          </p:cNvGrpSpPr>
          <p:nvPr/>
        </p:nvGrpSpPr>
        <p:grpSpPr bwMode="auto">
          <a:xfrm>
            <a:off x="843272" y="1651000"/>
            <a:ext cx="2663825" cy="2663825"/>
            <a:chOff x="249" y="2160"/>
            <a:chExt cx="1678" cy="1678"/>
          </a:xfrm>
        </p:grpSpPr>
        <p:pic>
          <p:nvPicPr>
            <p:cNvPr id="53" name="Picture 10" descr="SCCH_IsosurfaceVsExtremalLines_Iso0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 y="2160"/>
              <a:ext cx="1678" cy="167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4" name="Text Box 11"/>
            <p:cNvSpPr txBox="1">
              <a:spLocks noChangeArrowheads="1"/>
            </p:cNvSpPr>
            <p:nvPr/>
          </p:nvSpPr>
          <p:spPr bwMode="auto">
            <a:xfrm>
              <a:off x="569" y="2160"/>
              <a:ext cx="1345" cy="231"/>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a:t>Isosurface </a:t>
              </a:r>
              <a:r>
                <a:rPr lang="de-DE" i="1">
                  <a:latin typeface="Times New Roman" pitchFamily="18" charset="0"/>
                </a:rPr>
                <a:t>p</a:t>
              </a:r>
              <a:r>
                <a:rPr lang="de-DE">
                  <a:latin typeface="Times New Roman" pitchFamily="18" charset="0"/>
                </a:rPr>
                <a:t> = -0.28</a:t>
              </a:r>
            </a:p>
          </p:txBody>
        </p:sp>
      </p:grpSp>
      <p:pic>
        <p:nvPicPr>
          <p:cNvPr id="55" name="Picture 14" descr="SCCH_IsosurfaceVsExtremalLines_Lin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8587" y="1169987"/>
            <a:ext cx="3097213"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6" name="SCCH_IsosurfaceVsExtremalLines.mpg">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8">
            <a:extLst>
              <a:ext uri="{28A0092B-C50C-407E-A947-70E740481C1C}">
                <a14:useLocalDpi xmlns:a14="http://schemas.microsoft.com/office/drawing/2010/main" val="0"/>
              </a:ext>
            </a:extLst>
          </a:blip>
          <a:srcRect/>
          <a:stretch>
            <a:fillRect/>
          </a:stretch>
        </p:blipFill>
        <p:spPr bwMode="auto">
          <a:xfrm>
            <a:off x="5208587" y="1169987"/>
            <a:ext cx="3097213"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612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right)">
                                      <p:cBhvr>
                                        <p:cTn id="30" dur="500"/>
                                        <p:tgtEl>
                                          <p:spTgt spid="11"/>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childTnLst>
                                </p:cTn>
                              </p:par>
                              <p:par>
                                <p:cTn id="42" presetID="1" presetClass="mediacall" presetSubtype="0" fill="hold" nodeType="withEffect">
                                  <p:stCondLst>
                                    <p:cond delay="0"/>
                                  </p:stCondLst>
                                  <p:childTnLst>
                                    <p:cmd type="call" cmd="playFrom(0.0)">
                                      <p:cBhvr>
                                        <p:cTn id="43" dur="6566" fill="hold"/>
                                        <p:tgtEl>
                                          <p:spTgt spid="56"/>
                                        </p:tgtEl>
                                      </p:cBhvr>
                                    </p:cmd>
                                  </p:childTnLst>
                                </p:cTn>
                              </p:par>
                            </p:childTnLst>
                          </p:cTn>
                        </p:par>
                        <p:par>
                          <p:cTn id="44" fill="hold">
                            <p:stCondLst>
                              <p:cond delay="6566"/>
                            </p:stCondLst>
                            <p:childTnLst>
                              <p:par>
                                <p:cTn id="45" presetID="1" presetClass="exit" presetSubtype="0" fill="hold" nodeType="afterEffect">
                                  <p:stCondLst>
                                    <p:cond delay="0"/>
                                  </p:stCondLst>
                                  <p:childTnLst>
                                    <p:set>
                                      <p:cBhvr>
                                        <p:cTn id="46" dur="1" fill="hold">
                                          <p:stCondLst>
                                            <p:cond delay="0"/>
                                          </p:stCondLst>
                                        </p:cTn>
                                        <p:tgtEl>
                                          <p:spTgt spid="56"/>
                                        </p:tgtEl>
                                        <p:attrNameLst>
                                          <p:attrName>style.visibility</p:attrName>
                                        </p:attrNameLst>
                                      </p:cBhvr>
                                      <p:to>
                                        <p:strVal val="hidden"/>
                                      </p:to>
                                    </p:set>
                                    <p:cmd type="call" cmd="stop">
                                      <p:cBhvr>
                                        <p:cTn id="47" dur="1">
                                          <p:stCondLst>
                                            <p:cond delay="0"/>
                                          </p:stCondLst>
                                        </p:cTn>
                                        <p:tgtEl>
                                          <p:spTgt spid="56"/>
                                        </p:tgtEl>
                                      </p:cBhvr>
                                    </p:cmd>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3" restart="whenNotActive" fill="hold" evtFilter="cancelBubble" nodeType="interactiveSeq">
                <p:stCondLst>
                  <p:cond evt="onClick" delay="0">
                    <p:tgtEl>
                      <p:spTgt spid="56"/>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56"/>
                                        </p:tgtEl>
                                      </p:cBhvr>
                                    </p:cmd>
                                  </p:childTnLst>
                                </p:cTn>
                              </p:par>
                            </p:childTnLst>
                          </p:cTn>
                        </p:par>
                      </p:childTnLst>
                    </p:cTn>
                  </p:par>
                </p:childTnLst>
              </p:cTn>
              <p:nextCondLst>
                <p:cond evt="onClick" delay="0">
                  <p:tgtEl>
                    <p:spTgt spid="56"/>
                  </p:tgtEl>
                </p:cond>
              </p:nextCondLst>
            </p:seq>
            <p:video>
              <p:cMediaNode>
                <p:cTn id="58" fill="hold" display="0">
                  <p:stCondLst>
                    <p:cond delay="indefinite"/>
                  </p:stCondLst>
                  <p:endCondLst>
                    <p:cond evt="onNext" delay="0">
                      <p:tgtEl>
                        <p:sldTgt/>
                      </p:tgtEl>
                    </p:cond>
                    <p:cond evt="onPrev" delay="0">
                      <p:tgtEl>
                        <p:sldTgt/>
                      </p:tgtEl>
                    </p:cond>
                  </p:endCondLst>
                </p:cTn>
                <p:tgtEl>
                  <p:spTgt spid="56"/>
                </p:tgtEl>
              </p:cMediaNode>
            </p:video>
          </p:childTnLst>
        </p:cTn>
      </p:par>
    </p:tnLst>
    <p:bldLst>
      <p:bldP spid="27" grpId="0"/>
      <p:bldP spid="30" grpId="0"/>
      <p:bldP spid="28" grpId="0"/>
      <p:bldP spid="32" grpId="0"/>
      <p:bldP spid="35" grpId="0"/>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5" name="Rectangle 3"/>
          <p:cNvSpPr>
            <a:spLocks noGrp="1" noChangeArrowheads="1"/>
          </p:cNvSpPr>
          <p:nvPr>
            <p:ph type="title"/>
          </p:nvPr>
        </p:nvSpPr>
        <p:spPr/>
        <p:txBody>
          <a:bodyPr/>
          <a:lstStyle/>
          <a:p>
            <a:r>
              <a:rPr lang="en-US" dirty="0" smtClean="0"/>
              <a:t>Feature-based </a:t>
            </a:r>
            <a:r>
              <a:rPr lang="en-US" dirty="0"/>
              <a:t>Visualization</a:t>
            </a:r>
            <a:endParaRPr lang="de-DE" dirty="0"/>
          </a:p>
        </p:txBody>
      </p:sp>
      <p:sp>
        <p:nvSpPr>
          <p:cNvPr id="1308674" name="Rectangle 2"/>
          <p:cNvSpPr>
            <a:spLocks noGrp="1" noChangeArrowheads="1"/>
          </p:cNvSpPr>
          <p:nvPr>
            <p:ph idx="1"/>
          </p:nvPr>
        </p:nvSpPr>
        <p:spPr/>
        <p:txBody>
          <a:bodyPr/>
          <a:lstStyle/>
          <a:p>
            <a:r>
              <a:rPr lang="en-US" b="1" dirty="0" smtClean="0"/>
              <a:t>Feature Extraction</a:t>
            </a:r>
            <a:endParaRPr lang="de-DE" dirty="0" smtClean="0"/>
          </a:p>
          <a:p>
            <a:pPr lvl="1"/>
            <a:r>
              <a:rPr lang="en-US" b="1" dirty="0" smtClean="0"/>
              <a:t>Features:</a:t>
            </a:r>
            <a:endParaRPr lang="de-DE" b="1" dirty="0" smtClean="0"/>
          </a:p>
          <a:p>
            <a:pPr lvl="2"/>
            <a:r>
              <a:rPr lang="en-US" dirty="0" smtClean="0"/>
              <a:t>Represent interesting structures or objects in the data</a:t>
            </a:r>
          </a:p>
          <a:p>
            <a:pPr lvl="2"/>
            <a:r>
              <a:rPr lang="en-US" dirty="0" smtClean="0"/>
              <a:t>Extract and visualize them</a:t>
            </a:r>
          </a:p>
          <a:p>
            <a:pPr lvl="2"/>
            <a:r>
              <a:rPr lang="en-US" dirty="0" smtClean="0"/>
              <a:t>The original (large) field is not needed anymore for visualization</a:t>
            </a:r>
          </a:p>
          <a:p>
            <a:pPr lvl="2"/>
            <a:r>
              <a:rPr lang="en-US" dirty="0" smtClean="0"/>
              <a:t>Extraction can (usually) be automated</a:t>
            </a:r>
          </a:p>
          <a:p>
            <a:pPr lvl="2"/>
            <a:r>
              <a:rPr lang="en-US" dirty="0" smtClean="0"/>
              <a:t>Rendering is fast and (usually) interactive</a:t>
            </a:r>
          </a:p>
          <a:p>
            <a:pPr lvl="2"/>
            <a:r>
              <a:rPr lang="en-US" dirty="0" smtClean="0"/>
              <a:t>Medium to high cognitive load</a:t>
            </a:r>
          </a:p>
          <a:p>
            <a:pPr lvl="1"/>
            <a:endParaRPr lang="en-US" dirty="0" smtClean="0"/>
          </a:p>
          <a:p>
            <a:pPr lvl="1"/>
            <a:r>
              <a:rPr lang="en-US" b="1" dirty="0" smtClean="0"/>
              <a:t>Typical features:</a:t>
            </a:r>
          </a:p>
          <a:p>
            <a:pPr lvl="2"/>
            <a:r>
              <a:rPr lang="en-US" dirty="0" smtClean="0"/>
              <a:t>Topological features</a:t>
            </a:r>
          </a:p>
          <a:p>
            <a:pPr lvl="2"/>
            <a:r>
              <a:rPr lang="en-US" dirty="0" smtClean="0"/>
              <a:t>Vortices</a:t>
            </a:r>
          </a:p>
          <a:p>
            <a:pPr lvl="2"/>
            <a:r>
              <a:rPr lang="en-US" dirty="0" smtClean="0"/>
              <a:t>Shock waves</a:t>
            </a:r>
          </a:p>
          <a:p>
            <a:pPr lvl="2"/>
            <a:r>
              <a:rPr lang="en-US" dirty="0" err="1" smtClean="0"/>
              <a:t>Extremal</a:t>
            </a:r>
            <a:r>
              <a:rPr lang="en-US" dirty="0" smtClean="0"/>
              <a:t> structures</a:t>
            </a:r>
            <a:endParaRPr lang="de-DE" dirty="0"/>
          </a:p>
        </p:txBody>
      </p:sp>
      <p:sp>
        <p:nvSpPr>
          <p:cNvPr id="6" name="TextBox 5"/>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1231463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Example of a feature-based analysis and visualization</a:t>
            </a:r>
            <a:endParaRPr lang="en-US" dirty="0"/>
          </a:p>
        </p:txBody>
      </p:sp>
      <p:pic>
        <p:nvPicPr>
          <p:cNvPr id="16387" name="Picture 3" descr="SCCH25DUnangeregtISL_Wide_ThickLi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52513"/>
            <a:ext cx="7620000" cy="4495800"/>
          </a:xfrm>
          <a:prstGeom prst="rect">
            <a:avLst/>
          </a:prstGeom>
          <a:noFill/>
          <a:extLst>
            <a:ext uri="{909E8E84-426E-40DD-AFC4-6F175D3DCCD1}">
              <a14:hiddenFill xmlns:a14="http://schemas.microsoft.com/office/drawing/2010/main">
                <a:solidFill>
                  <a:srgbClr val="FFFFFF"/>
                </a:solidFill>
              </a14:hiddenFill>
            </a:ext>
          </a:extLst>
        </p:spPr>
      </p:pic>
      <p:sp>
        <p:nvSpPr>
          <p:cNvPr id="16389" name="Text Box 5"/>
          <p:cNvSpPr txBox="1">
            <a:spLocks noChangeArrowheads="1"/>
          </p:cNvSpPr>
          <p:nvPr/>
        </p:nvSpPr>
        <p:spPr bwMode="auto">
          <a:xfrm>
            <a:off x="4637088" y="5532438"/>
            <a:ext cx="3822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sz="1000"/>
              <a:t>Flow around an airfoil. Data courtesy of Bert Günther (TU Berlin).</a:t>
            </a:r>
          </a:p>
        </p:txBody>
      </p:sp>
      <p:sp>
        <p:nvSpPr>
          <p:cNvPr id="2" name="TextBox 1"/>
          <p:cNvSpPr txBox="1"/>
          <p:nvPr/>
        </p:nvSpPr>
        <p:spPr>
          <a:xfrm>
            <a:off x="838200" y="4267200"/>
            <a:ext cx="5801653" cy="1200329"/>
          </a:xfrm>
          <a:prstGeom prst="rect">
            <a:avLst/>
          </a:prstGeom>
          <a:noFill/>
        </p:spPr>
        <p:txBody>
          <a:bodyPr wrap="none" rtlCol="0">
            <a:spAutoFit/>
          </a:bodyPr>
          <a:lstStyle/>
          <a:p>
            <a:r>
              <a:rPr lang="en-US" dirty="0">
                <a:solidFill>
                  <a:schemeClr val="bg1"/>
                </a:solidFill>
              </a:rPr>
              <a:t>DFG Collaborate Research </a:t>
            </a:r>
            <a:r>
              <a:rPr lang="en-US" dirty="0" smtClean="0">
                <a:solidFill>
                  <a:schemeClr val="bg1"/>
                </a:solidFill>
              </a:rPr>
              <a:t>Center</a:t>
            </a:r>
          </a:p>
          <a:p>
            <a:r>
              <a:rPr lang="en-US" dirty="0" smtClean="0">
                <a:solidFill>
                  <a:schemeClr val="bg1"/>
                </a:solidFill>
              </a:rPr>
              <a:t>“Control </a:t>
            </a:r>
            <a:r>
              <a:rPr lang="en-US" dirty="0">
                <a:solidFill>
                  <a:schemeClr val="bg1"/>
                </a:solidFill>
              </a:rPr>
              <a:t>of Complex </a:t>
            </a:r>
            <a:r>
              <a:rPr lang="en-US" dirty="0" smtClean="0">
                <a:solidFill>
                  <a:schemeClr val="bg1"/>
                </a:solidFill>
              </a:rPr>
              <a:t>Turbulent Shear Flows” </a:t>
            </a:r>
            <a:r>
              <a:rPr lang="en-US" dirty="0">
                <a:solidFill>
                  <a:schemeClr val="bg1"/>
                </a:solidFill>
              </a:rPr>
              <a:t>(SFB 557</a:t>
            </a:r>
            <a:r>
              <a:rPr lang="en-US" dirty="0" smtClean="0">
                <a:solidFill>
                  <a:schemeClr val="bg1"/>
                </a:solidFill>
              </a:rPr>
              <a:t>)</a:t>
            </a:r>
          </a:p>
          <a:p>
            <a:r>
              <a:rPr lang="en-US" dirty="0" smtClean="0">
                <a:solidFill>
                  <a:schemeClr val="bg1"/>
                </a:solidFill>
              </a:rPr>
              <a:t>2004 – 2007, 2007 – 2010</a:t>
            </a:r>
          </a:p>
          <a:p>
            <a:r>
              <a:rPr lang="en-US" dirty="0" smtClean="0">
                <a:solidFill>
                  <a:schemeClr val="bg1"/>
                </a:solidFill>
              </a:rPr>
              <a:t>18 research projects, 6 research transfer projects</a:t>
            </a:r>
            <a:endParaRPr lang="en-US" dirty="0">
              <a:solidFill>
                <a:schemeClr val="bg1"/>
              </a:solidFill>
            </a:endParaRPr>
          </a:p>
        </p:txBody>
      </p:sp>
    </p:spTree>
    <p:extLst>
      <p:ext uri="{BB962C8B-B14F-4D97-AF65-F5344CB8AC3E}">
        <p14:creationId xmlns:p14="http://schemas.microsoft.com/office/powerpoint/2010/main" val="42435708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endParaRPr lang="en-US"/>
          </a:p>
        </p:txBody>
      </p:sp>
      <p:pic>
        <p:nvPicPr>
          <p:cNvPr id="17411" name="Picture 3" descr="EinblasSkiz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52513"/>
            <a:ext cx="4679950" cy="3981450"/>
          </a:xfrm>
          <a:prstGeom prst="rect">
            <a:avLst/>
          </a:prstGeom>
          <a:noFill/>
          <a:extLst>
            <a:ext uri="{909E8E84-426E-40DD-AFC4-6F175D3DCCD1}">
              <a14:hiddenFill xmlns:a14="http://schemas.microsoft.com/office/drawing/2010/main">
                <a:solidFill>
                  <a:srgbClr val="FFFFFF"/>
                </a:solidFill>
              </a14:hiddenFill>
            </a:ext>
          </a:extLst>
        </p:spPr>
      </p:pic>
      <p:sp>
        <p:nvSpPr>
          <p:cNvPr id="17412" name="Text Box 4"/>
          <p:cNvSpPr txBox="1">
            <a:spLocks noChangeArrowheads="1"/>
          </p:cNvSpPr>
          <p:nvPr/>
        </p:nvSpPr>
        <p:spPr bwMode="auto">
          <a:xfrm>
            <a:off x="3348038" y="692150"/>
            <a:ext cx="33131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a:t>Excitation by periodic blowing and suction at the rear flap</a:t>
            </a:r>
          </a:p>
        </p:txBody>
      </p:sp>
      <p:sp>
        <p:nvSpPr>
          <p:cNvPr id="17413" name="Freeform 5"/>
          <p:cNvSpPr>
            <a:spLocks/>
          </p:cNvSpPr>
          <p:nvPr/>
        </p:nvSpPr>
        <p:spPr bwMode="auto">
          <a:xfrm>
            <a:off x="4500563" y="1700213"/>
            <a:ext cx="4175125" cy="685800"/>
          </a:xfrm>
          <a:custGeom>
            <a:avLst/>
            <a:gdLst>
              <a:gd name="T0" fmla="*/ 0 w 773"/>
              <a:gd name="T1" fmla="*/ 38 h 76"/>
              <a:gd name="T2" fmla="*/ 38 w 773"/>
              <a:gd name="T3" fmla="*/ 0 h 76"/>
              <a:gd name="T4" fmla="*/ 77 w 773"/>
              <a:gd name="T5" fmla="*/ 38 h 76"/>
              <a:gd name="T6" fmla="*/ 116 w 773"/>
              <a:gd name="T7" fmla="*/ 76 h 76"/>
              <a:gd name="T8" fmla="*/ 154 w 773"/>
              <a:gd name="T9" fmla="*/ 38 h 76"/>
              <a:gd name="T10" fmla="*/ 193 w 773"/>
              <a:gd name="T11" fmla="*/ 0 h 76"/>
              <a:gd name="T12" fmla="*/ 232 w 773"/>
              <a:gd name="T13" fmla="*/ 38 h 76"/>
              <a:gd name="T14" fmla="*/ 270 w 773"/>
              <a:gd name="T15" fmla="*/ 76 h 76"/>
              <a:gd name="T16" fmla="*/ 309 w 773"/>
              <a:gd name="T17" fmla="*/ 38 h 76"/>
              <a:gd name="T18" fmla="*/ 348 w 773"/>
              <a:gd name="T19" fmla="*/ 0 h 76"/>
              <a:gd name="T20" fmla="*/ 387 w 773"/>
              <a:gd name="T21" fmla="*/ 38 h 76"/>
              <a:gd name="T22" fmla="*/ 425 w 773"/>
              <a:gd name="T23" fmla="*/ 76 h 76"/>
              <a:gd name="T24" fmla="*/ 464 w 773"/>
              <a:gd name="T25" fmla="*/ 38 h 76"/>
              <a:gd name="T26" fmla="*/ 503 w 773"/>
              <a:gd name="T27" fmla="*/ 0 h 76"/>
              <a:gd name="T28" fmla="*/ 541 w 773"/>
              <a:gd name="T29" fmla="*/ 38 h 76"/>
              <a:gd name="T30" fmla="*/ 580 w 773"/>
              <a:gd name="T31" fmla="*/ 76 h 76"/>
              <a:gd name="T32" fmla="*/ 619 w 773"/>
              <a:gd name="T33" fmla="*/ 38 h 76"/>
              <a:gd name="T34" fmla="*/ 657 w 773"/>
              <a:gd name="T35" fmla="*/ 0 h 76"/>
              <a:gd name="T36" fmla="*/ 696 w 773"/>
              <a:gd name="T37" fmla="*/ 38 h 76"/>
              <a:gd name="T38" fmla="*/ 735 w 773"/>
              <a:gd name="T39" fmla="*/ 76 h 76"/>
              <a:gd name="T40" fmla="*/ 773 w 773"/>
              <a:gd name="T4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3" h="76">
                <a:moveTo>
                  <a:pt x="0" y="38"/>
                </a:moveTo>
                <a:cubicBezTo>
                  <a:pt x="12" y="25"/>
                  <a:pt x="20" y="0"/>
                  <a:pt x="38" y="0"/>
                </a:cubicBezTo>
                <a:cubicBezTo>
                  <a:pt x="57" y="0"/>
                  <a:pt x="64" y="25"/>
                  <a:pt x="77" y="38"/>
                </a:cubicBezTo>
                <a:cubicBezTo>
                  <a:pt x="90" y="51"/>
                  <a:pt x="97" y="76"/>
                  <a:pt x="116" y="76"/>
                </a:cubicBezTo>
                <a:cubicBezTo>
                  <a:pt x="134" y="76"/>
                  <a:pt x="141" y="51"/>
                  <a:pt x="154" y="38"/>
                </a:cubicBezTo>
                <a:cubicBezTo>
                  <a:pt x="167" y="25"/>
                  <a:pt x="175" y="0"/>
                  <a:pt x="193" y="0"/>
                </a:cubicBezTo>
                <a:cubicBezTo>
                  <a:pt x="211" y="0"/>
                  <a:pt x="219" y="25"/>
                  <a:pt x="232" y="38"/>
                </a:cubicBezTo>
                <a:cubicBezTo>
                  <a:pt x="245" y="51"/>
                  <a:pt x="252" y="76"/>
                  <a:pt x="270" y="76"/>
                </a:cubicBezTo>
                <a:cubicBezTo>
                  <a:pt x="289" y="76"/>
                  <a:pt x="296" y="51"/>
                  <a:pt x="309" y="38"/>
                </a:cubicBezTo>
                <a:cubicBezTo>
                  <a:pt x="322" y="25"/>
                  <a:pt x="330" y="0"/>
                  <a:pt x="348" y="0"/>
                </a:cubicBezTo>
                <a:cubicBezTo>
                  <a:pt x="366" y="0"/>
                  <a:pt x="374" y="25"/>
                  <a:pt x="387" y="38"/>
                </a:cubicBezTo>
                <a:cubicBezTo>
                  <a:pt x="399" y="51"/>
                  <a:pt x="407" y="76"/>
                  <a:pt x="425" y="76"/>
                </a:cubicBezTo>
                <a:cubicBezTo>
                  <a:pt x="443" y="76"/>
                  <a:pt x="451" y="51"/>
                  <a:pt x="464" y="38"/>
                </a:cubicBezTo>
                <a:cubicBezTo>
                  <a:pt x="477" y="25"/>
                  <a:pt x="484" y="0"/>
                  <a:pt x="503" y="0"/>
                </a:cubicBezTo>
                <a:cubicBezTo>
                  <a:pt x="521" y="0"/>
                  <a:pt x="528" y="25"/>
                  <a:pt x="541" y="38"/>
                </a:cubicBezTo>
                <a:cubicBezTo>
                  <a:pt x="554" y="51"/>
                  <a:pt x="562" y="76"/>
                  <a:pt x="580" y="76"/>
                </a:cubicBezTo>
                <a:cubicBezTo>
                  <a:pt x="598" y="76"/>
                  <a:pt x="606" y="51"/>
                  <a:pt x="619" y="38"/>
                </a:cubicBezTo>
                <a:cubicBezTo>
                  <a:pt x="632" y="25"/>
                  <a:pt x="639" y="0"/>
                  <a:pt x="657" y="0"/>
                </a:cubicBezTo>
                <a:cubicBezTo>
                  <a:pt x="676" y="0"/>
                  <a:pt x="683" y="25"/>
                  <a:pt x="696" y="38"/>
                </a:cubicBezTo>
                <a:cubicBezTo>
                  <a:pt x="709" y="51"/>
                  <a:pt x="716" y="76"/>
                  <a:pt x="735" y="76"/>
                </a:cubicBezTo>
                <a:cubicBezTo>
                  <a:pt x="753" y="76"/>
                  <a:pt x="761" y="51"/>
                  <a:pt x="773" y="38"/>
                </a:cubicBezTo>
              </a:path>
            </a:pathLst>
          </a:custGeom>
          <a:noFill/>
          <a:ln w="3810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14" name="Text Box 6"/>
          <p:cNvSpPr txBox="1">
            <a:spLocks noChangeArrowheads="1"/>
          </p:cNvSpPr>
          <p:nvPr/>
        </p:nvSpPr>
        <p:spPr bwMode="auto">
          <a:xfrm>
            <a:off x="6011863" y="3422650"/>
            <a:ext cx="281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de-DE" b="1"/>
              <a:t>Frequency</a:t>
            </a:r>
            <a:r>
              <a:rPr lang="de-DE"/>
              <a:t> of air injection</a:t>
            </a:r>
          </a:p>
        </p:txBody>
      </p:sp>
      <p:sp>
        <p:nvSpPr>
          <p:cNvPr id="17415" name="Text Box 7"/>
          <p:cNvSpPr txBox="1">
            <a:spLocks noChangeArrowheads="1"/>
          </p:cNvSpPr>
          <p:nvPr/>
        </p:nvSpPr>
        <p:spPr bwMode="auto">
          <a:xfrm>
            <a:off x="6011863" y="3860800"/>
            <a:ext cx="259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de-DE" b="1"/>
              <a:t>Intensity</a:t>
            </a:r>
            <a:r>
              <a:rPr lang="de-DE"/>
              <a:t> of air injection</a:t>
            </a:r>
          </a:p>
        </p:txBody>
      </p:sp>
      <p:sp>
        <p:nvSpPr>
          <p:cNvPr id="17416" name="Text Box 8"/>
          <p:cNvSpPr txBox="1">
            <a:spLocks noChangeArrowheads="1"/>
          </p:cNvSpPr>
          <p:nvPr/>
        </p:nvSpPr>
        <p:spPr bwMode="auto">
          <a:xfrm>
            <a:off x="6011863" y="2924175"/>
            <a:ext cx="1428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de-DE"/>
              <a:t>Parameters:</a:t>
            </a:r>
          </a:p>
        </p:txBody>
      </p:sp>
      <p:sp>
        <p:nvSpPr>
          <p:cNvPr id="17417" name="Text Box 9"/>
          <p:cNvSpPr txBox="1">
            <a:spLocks noChangeArrowheads="1"/>
          </p:cNvSpPr>
          <p:nvPr/>
        </p:nvSpPr>
        <p:spPr bwMode="auto">
          <a:xfrm>
            <a:off x="395288" y="3789363"/>
            <a:ext cx="3455987"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0975" indent="-180975" algn="l">
              <a:defRPr>
                <a:solidFill>
                  <a:schemeClr val="tx1"/>
                </a:solidFill>
                <a:latin typeface="Arial" charset="0"/>
              </a:defRPr>
            </a:lvl1pPr>
            <a:lvl2pPr marL="541338" algn="l">
              <a:defRPr>
                <a:solidFill>
                  <a:schemeClr val="tx1"/>
                </a:solidFill>
                <a:latin typeface="Arial" charset="0"/>
              </a:defRPr>
            </a:lvl2pPr>
            <a:lvl3pPr algn="l">
              <a:defRPr>
                <a:solidFill>
                  <a:schemeClr val="tx1"/>
                </a:solidFill>
                <a:latin typeface="Arial" charset="0"/>
              </a:defRPr>
            </a:lvl3pPr>
            <a:lvl4pPr algn="l">
              <a:defRPr>
                <a:solidFill>
                  <a:schemeClr val="tx1"/>
                </a:solidFill>
                <a:latin typeface="Arial" charset="0"/>
              </a:defRPr>
            </a:lvl4pPr>
            <a:lvl5pPr algn="l">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buFontTx/>
              <a:buChar char="•"/>
            </a:pPr>
            <a:r>
              <a:rPr lang="en-US"/>
              <a:t>6 dimensional data set</a:t>
            </a:r>
          </a:p>
          <a:p>
            <a:pPr>
              <a:buFontTx/>
              <a:buChar char="•"/>
            </a:pPr>
            <a:r>
              <a:rPr lang="en-US"/>
              <a:t>23 parameter variations</a:t>
            </a:r>
          </a:p>
          <a:p>
            <a:pPr>
              <a:buFontTx/>
              <a:buChar char="•"/>
            </a:pPr>
            <a:r>
              <a:rPr lang="en-US"/>
              <a:t>3D flows with 200 time steps</a:t>
            </a:r>
          </a:p>
          <a:p>
            <a:pPr>
              <a:buFontTx/>
              <a:buChar char="•"/>
            </a:pPr>
            <a:r>
              <a:rPr lang="en-US"/>
              <a:t>1.3 million cells</a:t>
            </a:r>
          </a:p>
          <a:p>
            <a:pPr>
              <a:buFontTx/>
              <a:buChar char="•"/>
            </a:pPr>
            <a:r>
              <a:rPr lang="en-US"/>
              <a:t>200 GB data</a:t>
            </a:r>
            <a:endParaRPr lang="de-DE"/>
          </a:p>
        </p:txBody>
      </p:sp>
    </p:spTree>
    <p:extLst>
      <p:ext uri="{BB962C8B-B14F-4D97-AF65-F5344CB8AC3E}">
        <p14:creationId xmlns:p14="http://schemas.microsoft.com/office/powerpoint/2010/main" val="2456441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4"/>
                                        </p:tgtEl>
                                        <p:attrNameLst>
                                          <p:attrName>style.visibility</p:attrName>
                                        </p:attrNameLst>
                                      </p:cBhvr>
                                      <p:to>
                                        <p:strVal val="visible"/>
                                      </p:to>
                                    </p:set>
                                  </p:childTnLst>
                                </p:cTn>
                              </p:par>
                              <p:par>
                                <p:cTn id="11" presetID="6" presetClass="emph" presetSubtype="0" fill="hold" grpId="0" nodeType="withEffect">
                                  <p:stCondLst>
                                    <p:cond delay="0"/>
                                  </p:stCondLst>
                                  <p:childTnLst>
                                    <p:animScale>
                                      <p:cBhvr>
                                        <p:cTn id="12" dur="1000" fill="hold"/>
                                        <p:tgtEl>
                                          <p:spTgt spid="17413"/>
                                        </p:tgtEl>
                                      </p:cBhvr>
                                      <p:by x="50000" y="100000"/>
                                    </p:animScale>
                                  </p:childTnLst>
                                </p:cTn>
                              </p:par>
                            </p:childTnLst>
                          </p:cTn>
                        </p:par>
                        <p:par>
                          <p:cTn id="13" fill="hold" nodeType="afterGroup">
                            <p:stCondLst>
                              <p:cond delay="1000"/>
                            </p:stCondLst>
                            <p:childTnLst>
                              <p:par>
                                <p:cTn id="14" presetID="6" presetClass="emph" presetSubtype="0" fill="hold" grpId="1" nodeType="afterEffect">
                                  <p:stCondLst>
                                    <p:cond delay="0"/>
                                  </p:stCondLst>
                                  <p:childTnLst>
                                    <p:animScale>
                                      <p:cBhvr>
                                        <p:cTn id="15" dur="1000" fill="hold"/>
                                        <p:tgtEl>
                                          <p:spTgt spid="17413"/>
                                        </p:tgtEl>
                                      </p:cBhvr>
                                      <p:by x="200000" y="100000"/>
                                    </p:animScale>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415"/>
                                        </p:tgtEl>
                                        <p:attrNameLst>
                                          <p:attrName>style.visibility</p:attrName>
                                        </p:attrNameLst>
                                      </p:cBhvr>
                                      <p:to>
                                        <p:strVal val="visible"/>
                                      </p:to>
                                    </p:set>
                                  </p:childTnLst>
                                </p:cTn>
                              </p:par>
                              <p:par>
                                <p:cTn id="20" presetID="6" presetClass="emph" presetSubtype="0" fill="hold" grpId="2" nodeType="withEffect">
                                  <p:stCondLst>
                                    <p:cond delay="0"/>
                                  </p:stCondLst>
                                  <p:childTnLst>
                                    <p:animScale>
                                      <p:cBhvr>
                                        <p:cTn id="21" dur="1000" fill="hold"/>
                                        <p:tgtEl>
                                          <p:spTgt spid="17413"/>
                                        </p:tgtEl>
                                      </p:cBhvr>
                                      <p:by x="100000" y="50000"/>
                                    </p:animScale>
                                  </p:childTnLst>
                                </p:cTn>
                              </p:par>
                            </p:childTnLst>
                          </p:cTn>
                        </p:par>
                        <p:par>
                          <p:cTn id="22" fill="hold" nodeType="afterGroup">
                            <p:stCondLst>
                              <p:cond delay="1000"/>
                            </p:stCondLst>
                            <p:childTnLst>
                              <p:par>
                                <p:cTn id="23" presetID="6" presetClass="emph" presetSubtype="0" fill="hold" grpId="3" nodeType="afterEffect">
                                  <p:stCondLst>
                                    <p:cond delay="0"/>
                                  </p:stCondLst>
                                  <p:childTnLst>
                                    <p:animScale>
                                      <p:cBhvr>
                                        <p:cTn id="24" dur="1000" fill="hold"/>
                                        <p:tgtEl>
                                          <p:spTgt spid="17413"/>
                                        </p:tgtEl>
                                      </p:cBhvr>
                                      <p:by x="100000" y="2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animBg="1"/>
      <p:bldP spid="17413" grpId="1" animBg="1"/>
      <p:bldP spid="17413" grpId="2" animBg="1"/>
      <p:bldP spid="17413" grpId="3" animBg="1"/>
      <p:bldP spid="17414" grpId="0"/>
      <p:bldP spid="17415" grpId="0"/>
      <p:bldP spid="17416" grpId="0"/>
      <p:bldP spid="174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2" descr="EinblasSkizz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813" y="603250"/>
            <a:ext cx="1800225" cy="1530350"/>
          </a:xfrm>
          <a:prstGeom prst="rect">
            <a:avLst/>
          </a:prstGeom>
          <a:noFill/>
          <a:extLst>
            <a:ext uri="{909E8E84-426E-40DD-AFC4-6F175D3DCCD1}">
              <a14:hiddenFill xmlns:a14="http://schemas.microsoft.com/office/drawing/2010/main">
                <a:solidFill>
                  <a:srgbClr val="FFFFFF"/>
                </a:solidFill>
              </a14:hiddenFill>
            </a:ext>
          </a:extLst>
        </p:spPr>
      </p:pic>
      <p:grpSp>
        <p:nvGrpSpPr>
          <p:cNvPr id="208899" name="Group 3"/>
          <p:cNvGrpSpPr>
            <a:grpSpLocks/>
          </p:cNvGrpSpPr>
          <p:nvPr/>
        </p:nvGrpSpPr>
        <p:grpSpPr bwMode="auto">
          <a:xfrm>
            <a:off x="4859338" y="115888"/>
            <a:ext cx="3671887" cy="3270250"/>
            <a:chOff x="2153" y="129"/>
            <a:chExt cx="1498" cy="1334"/>
          </a:xfrm>
        </p:grpSpPr>
        <p:pic>
          <p:nvPicPr>
            <p:cNvPr id="2089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3" y="129"/>
              <a:ext cx="1498" cy="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8901" name="Text Box 5"/>
            <p:cNvSpPr txBox="1">
              <a:spLocks noChangeArrowheads="1"/>
            </p:cNvSpPr>
            <p:nvPr/>
          </p:nvSpPr>
          <p:spPr bwMode="auto">
            <a:xfrm>
              <a:off x="2846" y="210"/>
              <a:ext cx="440" cy="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400" b="1"/>
                <a:t>Frequency</a:t>
              </a:r>
            </a:p>
          </p:txBody>
        </p:sp>
      </p:grpSp>
      <p:pic>
        <p:nvPicPr>
          <p:cNvPr id="208905" name="Picture 9" descr="SCCHPressureLinesCompareSimpleF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750" y="3387725"/>
            <a:ext cx="273685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8906" name="Picture 10" descr="SCCHPressureLinesCompareSimpleF0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475" y="3389313"/>
            <a:ext cx="2735263"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8907" name="Picture 11" descr="SCCHPressureLinesCompareSimpleF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9200" y="3387725"/>
            <a:ext cx="273685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8908" name="Freeform 12"/>
          <p:cNvSpPr>
            <a:spLocks/>
          </p:cNvSpPr>
          <p:nvPr/>
        </p:nvSpPr>
        <p:spPr bwMode="auto">
          <a:xfrm>
            <a:off x="1619250" y="5000625"/>
            <a:ext cx="935038" cy="719138"/>
          </a:xfrm>
          <a:custGeom>
            <a:avLst/>
            <a:gdLst>
              <a:gd name="T0" fmla="*/ 0 w 589"/>
              <a:gd name="T1" fmla="*/ 0 h 453"/>
              <a:gd name="T2" fmla="*/ 226 w 589"/>
              <a:gd name="T3" fmla="*/ 272 h 453"/>
              <a:gd name="T4" fmla="*/ 589 w 589"/>
              <a:gd name="T5" fmla="*/ 453 h 453"/>
            </a:gdLst>
            <a:ahLst/>
            <a:cxnLst>
              <a:cxn ang="0">
                <a:pos x="T0" y="T1"/>
              </a:cxn>
              <a:cxn ang="0">
                <a:pos x="T2" y="T3"/>
              </a:cxn>
              <a:cxn ang="0">
                <a:pos x="T4" y="T5"/>
              </a:cxn>
            </a:cxnLst>
            <a:rect l="0" t="0" r="r" b="b"/>
            <a:pathLst>
              <a:path w="589" h="453">
                <a:moveTo>
                  <a:pt x="0" y="0"/>
                </a:moveTo>
                <a:cubicBezTo>
                  <a:pt x="64" y="98"/>
                  <a:pt x="128" y="197"/>
                  <a:pt x="226" y="272"/>
                </a:cubicBezTo>
                <a:cubicBezTo>
                  <a:pt x="324" y="347"/>
                  <a:pt x="456" y="400"/>
                  <a:pt x="589" y="453"/>
                </a:cubicBezTo>
              </a:path>
            </a:pathLst>
          </a:custGeom>
          <a:noFill/>
          <a:ln w="57150" cmpd="sng">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909" name="Text Box 13"/>
          <p:cNvSpPr txBox="1">
            <a:spLocks noChangeArrowheads="1"/>
          </p:cNvSpPr>
          <p:nvPr/>
        </p:nvSpPr>
        <p:spPr bwMode="auto">
          <a:xfrm>
            <a:off x="539750" y="5435600"/>
            <a:ext cx="201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sz="1400"/>
              <a:t>unexcited flow</a:t>
            </a:r>
          </a:p>
        </p:txBody>
      </p:sp>
      <p:sp>
        <p:nvSpPr>
          <p:cNvPr id="208910" name="Text Box 14"/>
          <p:cNvSpPr txBox="1">
            <a:spLocks noChangeArrowheads="1"/>
          </p:cNvSpPr>
          <p:nvPr/>
        </p:nvSpPr>
        <p:spPr bwMode="auto">
          <a:xfrm>
            <a:off x="3419475" y="5435600"/>
            <a:ext cx="16557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sz="1400"/>
              <a:t>F = 0.6</a:t>
            </a:r>
          </a:p>
          <a:p>
            <a:pPr algn="l"/>
            <a:r>
              <a:rPr lang="de-DE" sz="1400"/>
              <a:t>Lift: + 11.2%</a:t>
            </a:r>
          </a:p>
        </p:txBody>
      </p:sp>
      <p:sp>
        <p:nvSpPr>
          <p:cNvPr id="208911" name="Text Box 15"/>
          <p:cNvSpPr txBox="1">
            <a:spLocks noChangeArrowheads="1"/>
          </p:cNvSpPr>
          <p:nvPr/>
        </p:nvSpPr>
        <p:spPr bwMode="auto">
          <a:xfrm>
            <a:off x="6659563" y="5435600"/>
            <a:ext cx="1727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sz="1400"/>
              <a:t>F = 2.0</a:t>
            </a:r>
          </a:p>
          <a:p>
            <a:pPr algn="l"/>
            <a:r>
              <a:rPr lang="de-DE" sz="1400"/>
              <a:t>Lift: + 6.1%</a:t>
            </a:r>
          </a:p>
        </p:txBody>
      </p:sp>
      <p:grpSp>
        <p:nvGrpSpPr>
          <p:cNvPr id="208912" name="Group 16"/>
          <p:cNvGrpSpPr>
            <a:grpSpLocks/>
          </p:cNvGrpSpPr>
          <p:nvPr/>
        </p:nvGrpSpPr>
        <p:grpSpPr bwMode="auto">
          <a:xfrm>
            <a:off x="1260475" y="2416175"/>
            <a:ext cx="3311525" cy="796925"/>
            <a:chOff x="385" y="1661"/>
            <a:chExt cx="2086" cy="502"/>
          </a:xfrm>
        </p:grpSpPr>
        <p:pic>
          <p:nvPicPr>
            <p:cNvPr id="208913"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 y="1834"/>
              <a:ext cx="2086"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8914" name="Text Box 18"/>
            <p:cNvSpPr txBox="1">
              <a:spLocks noChangeArrowheads="1"/>
            </p:cNvSpPr>
            <p:nvPr/>
          </p:nvSpPr>
          <p:spPr bwMode="auto">
            <a:xfrm>
              <a:off x="1180" y="1661"/>
              <a:ext cx="49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200"/>
                <a:t>Pressure</a:t>
              </a:r>
            </a:p>
          </p:txBody>
        </p:sp>
        <p:sp>
          <p:nvSpPr>
            <p:cNvPr id="208915" name="Text Box 19"/>
            <p:cNvSpPr txBox="1">
              <a:spLocks noChangeArrowheads="1"/>
            </p:cNvSpPr>
            <p:nvPr/>
          </p:nvSpPr>
          <p:spPr bwMode="auto">
            <a:xfrm>
              <a:off x="2138" y="1661"/>
              <a:ext cx="29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de-DE" sz="1200" i="1"/>
                <a:t>high</a:t>
              </a:r>
            </a:p>
          </p:txBody>
        </p:sp>
        <p:sp>
          <p:nvSpPr>
            <p:cNvPr id="208916" name="Text Box 20"/>
            <p:cNvSpPr txBox="1">
              <a:spLocks noChangeArrowheads="1"/>
            </p:cNvSpPr>
            <p:nvPr/>
          </p:nvSpPr>
          <p:spPr bwMode="auto">
            <a:xfrm>
              <a:off x="385" y="1661"/>
              <a:ext cx="54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sz="1200" i="1"/>
                <a:t>low</a:t>
              </a:r>
            </a:p>
          </p:txBody>
        </p:sp>
        <p:sp>
          <p:nvSpPr>
            <p:cNvPr id="208917" name="Text Box 21"/>
            <p:cNvSpPr txBox="1">
              <a:spLocks noChangeArrowheads="1"/>
            </p:cNvSpPr>
            <p:nvPr/>
          </p:nvSpPr>
          <p:spPr bwMode="auto">
            <a:xfrm>
              <a:off x="1235" y="1990"/>
              <a:ext cx="39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de-DE" sz="1200"/>
                <a:t>Vortex</a:t>
              </a:r>
            </a:p>
          </p:txBody>
        </p:sp>
        <p:sp>
          <p:nvSpPr>
            <p:cNvPr id="208918" name="Text Box 22"/>
            <p:cNvSpPr txBox="1">
              <a:spLocks noChangeArrowheads="1"/>
            </p:cNvSpPr>
            <p:nvPr/>
          </p:nvSpPr>
          <p:spPr bwMode="auto">
            <a:xfrm>
              <a:off x="2132" y="1990"/>
              <a:ext cx="33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de-DE" sz="1200" i="1"/>
                <a:t>weak</a:t>
              </a:r>
            </a:p>
          </p:txBody>
        </p:sp>
        <p:sp>
          <p:nvSpPr>
            <p:cNvPr id="208919" name="Text Box 23"/>
            <p:cNvSpPr txBox="1">
              <a:spLocks noChangeArrowheads="1"/>
            </p:cNvSpPr>
            <p:nvPr/>
          </p:nvSpPr>
          <p:spPr bwMode="auto">
            <a:xfrm>
              <a:off x="385" y="1990"/>
              <a:ext cx="54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sz="1200" i="1"/>
                <a:t>strong</a:t>
              </a:r>
            </a:p>
          </p:txBody>
        </p:sp>
      </p:grpSp>
      <p:sp>
        <p:nvSpPr>
          <p:cNvPr id="208920" name="Freeform 24"/>
          <p:cNvSpPr>
            <a:spLocks/>
          </p:cNvSpPr>
          <p:nvPr/>
        </p:nvSpPr>
        <p:spPr bwMode="auto">
          <a:xfrm>
            <a:off x="4643438" y="3990975"/>
            <a:ext cx="504825" cy="433388"/>
          </a:xfrm>
          <a:custGeom>
            <a:avLst/>
            <a:gdLst>
              <a:gd name="T0" fmla="*/ 0 w 408"/>
              <a:gd name="T1" fmla="*/ 0 h 408"/>
              <a:gd name="T2" fmla="*/ 272 w 408"/>
              <a:gd name="T3" fmla="*/ 227 h 408"/>
              <a:gd name="T4" fmla="*/ 408 w 408"/>
              <a:gd name="T5" fmla="*/ 408 h 408"/>
            </a:gdLst>
            <a:ahLst/>
            <a:cxnLst>
              <a:cxn ang="0">
                <a:pos x="T0" y="T1"/>
              </a:cxn>
              <a:cxn ang="0">
                <a:pos x="T2" y="T3"/>
              </a:cxn>
              <a:cxn ang="0">
                <a:pos x="T4" y="T5"/>
              </a:cxn>
            </a:cxnLst>
            <a:rect l="0" t="0" r="r" b="b"/>
            <a:pathLst>
              <a:path w="408" h="408">
                <a:moveTo>
                  <a:pt x="0" y="0"/>
                </a:moveTo>
                <a:cubicBezTo>
                  <a:pt x="102" y="79"/>
                  <a:pt x="204" y="159"/>
                  <a:pt x="272" y="227"/>
                </a:cubicBezTo>
                <a:cubicBezTo>
                  <a:pt x="340" y="295"/>
                  <a:pt x="374" y="351"/>
                  <a:pt x="408" y="408"/>
                </a:cubicBezTo>
              </a:path>
            </a:pathLst>
          </a:custGeom>
          <a:noFill/>
          <a:ln w="38100" cmpd="sng">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921" name="Freeform 25"/>
          <p:cNvSpPr>
            <a:spLocks/>
          </p:cNvSpPr>
          <p:nvPr/>
        </p:nvSpPr>
        <p:spPr bwMode="auto">
          <a:xfrm>
            <a:off x="4500563" y="5000625"/>
            <a:ext cx="719137" cy="790575"/>
          </a:xfrm>
          <a:custGeom>
            <a:avLst/>
            <a:gdLst>
              <a:gd name="T0" fmla="*/ 0 w 589"/>
              <a:gd name="T1" fmla="*/ 0 h 453"/>
              <a:gd name="T2" fmla="*/ 226 w 589"/>
              <a:gd name="T3" fmla="*/ 272 h 453"/>
              <a:gd name="T4" fmla="*/ 589 w 589"/>
              <a:gd name="T5" fmla="*/ 453 h 453"/>
            </a:gdLst>
            <a:ahLst/>
            <a:cxnLst>
              <a:cxn ang="0">
                <a:pos x="T0" y="T1"/>
              </a:cxn>
              <a:cxn ang="0">
                <a:pos x="T2" y="T3"/>
              </a:cxn>
              <a:cxn ang="0">
                <a:pos x="T4" y="T5"/>
              </a:cxn>
            </a:cxnLst>
            <a:rect l="0" t="0" r="r" b="b"/>
            <a:pathLst>
              <a:path w="589" h="453">
                <a:moveTo>
                  <a:pt x="0" y="0"/>
                </a:moveTo>
                <a:cubicBezTo>
                  <a:pt x="64" y="98"/>
                  <a:pt x="128" y="197"/>
                  <a:pt x="226" y="272"/>
                </a:cubicBezTo>
                <a:cubicBezTo>
                  <a:pt x="324" y="347"/>
                  <a:pt x="456" y="400"/>
                  <a:pt x="589" y="453"/>
                </a:cubicBezTo>
              </a:path>
            </a:pathLst>
          </a:custGeom>
          <a:noFill/>
          <a:ln w="57150" cmpd="sng">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922" name="Freeform 26"/>
          <p:cNvSpPr>
            <a:spLocks/>
          </p:cNvSpPr>
          <p:nvPr/>
        </p:nvSpPr>
        <p:spPr bwMode="auto">
          <a:xfrm>
            <a:off x="7380288" y="5000625"/>
            <a:ext cx="792162" cy="647700"/>
          </a:xfrm>
          <a:custGeom>
            <a:avLst/>
            <a:gdLst>
              <a:gd name="T0" fmla="*/ 0 w 589"/>
              <a:gd name="T1" fmla="*/ 0 h 453"/>
              <a:gd name="T2" fmla="*/ 226 w 589"/>
              <a:gd name="T3" fmla="*/ 272 h 453"/>
              <a:gd name="T4" fmla="*/ 589 w 589"/>
              <a:gd name="T5" fmla="*/ 453 h 453"/>
            </a:gdLst>
            <a:ahLst/>
            <a:cxnLst>
              <a:cxn ang="0">
                <a:pos x="T0" y="T1"/>
              </a:cxn>
              <a:cxn ang="0">
                <a:pos x="T2" y="T3"/>
              </a:cxn>
              <a:cxn ang="0">
                <a:pos x="T4" y="T5"/>
              </a:cxn>
            </a:cxnLst>
            <a:rect l="0" t="0" r="r" b="b"/>
            <a:pathLst>
              <a:path w="589" h="453">
                <a:moveTo>
                  <a:pt x="0" y="0"/>
                </a:moveTo>
                <a:cubicBezTo>
                  <a:pt x="64" y="98"/>
                  <a:pt x="128" y="197"/>
                  <a:pt x="226" y="272"/>
                </a:cubicBezTo>
                <a:cubicBezTo>
                  <a:pt x="324" y="347"/>
                  <a:pt x="456" y="400"/>
                  <a:pt x="589" y="453"/>
                </a:cubicBezTo>
              </a:path>
            </a:pathLst>
          </a:custGeom>
          <a:noFill/>
          <a:ln w="57150" cmpd="sng">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923" name="Freeform 27"/>
          <p:cNvSpPr>
            <a:spLocks/>
          </p:cNvSpPr>
          <p:nvPr/>
        </p:nvSpPr>
        <p:spPr bwMode="auto">
          <a:xfrm>
            <a:off x="7524750" y="3990975"/>
            <a:ext cx="503238" cy="576263"/>
          </a:xfrm>
          <a:custGeom>
            <a:avLst/>
            <a:gdLst>
              <a:gd name="T0" fmla="*/ 0 w 408"/>
              <a:gd name="T1" fmla="*/ 0 h 408"/>
              <a:gd name="T2" fmla="*/ 272 w 408"/>
              <a:gd name="T3" fmla="*/ 227 h 408"/>
              <a:gd name="T4" fmla="*/ 408 w 408"/>
              <a:gd name="T5" fmla="*/ 408 h 408"/>
            </a:gdLst>
            <a:ahLst/>
            <a:cxnLst>
              <a:cxn ang="0">
                <a:pos x="T0" y="T1"/>
              </a:cxn>
              <a:cxn ang="0">
                <a:pos x="T2" y="T3"/>
              </a:cxn>
              <a:cxn ang="0">
                <a:pos x="T4" y="T5"/>
              </a:cxn>
            </a:cxnLst>
            <a:rect l="0" t="0" r="r" b="b"/>
            <a:pathLst>
              <a:path w="408" h="408">
                <a:moveTo>
                  <a:pt x="0" y="0"/>
                </a:moveTo>
                <a:cubicBezTo>
                  <a:pt x="102" y="79"/>
                  <a:pt x="204" y="159"/>
                  <a:pt x="272" y="227"/>
                </a:cubicBezTo>
                <a:cubicBezTo>
                  <a:pt x="340" y="295"/>
                  <a:pt x="374" y="351"/>
                  <a:pt x="408" y="408"/>
                </a:cubicBezTo>
              </a:path>
            </a:pathLst>
          </a:custGeom>
          <a:noFill/>
          <a:ln w="38100" cmpd="sng">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924" name="Text Box 28"/>
          <p:cNvSpPr txBox="1">
            <a:spLocks noChangeArrowheads="1"/>
          </p:cNvSpPr>
          <p:nvPr/>
        </p:nvSpPr>
        <p:spPr bwMode="auto">
          <a:xfrm>
            <a:off x="179388" y="115888"/>
            <a:ext cx="3822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sz="1000"/>
              <a:t>Flow around an airfoil. Data courtesy of Bert Günther (TU Berlin).</a:t>
            </a:r>
          </a:p>
        </p:txBody>
      </p:sp>
    </p:spTree>
    <p:extLst>
      <p:ext uri="{BB962C8B-B14F-4D97-AF65-F5344CB8AC3E}">
        <p14:creationId xmlns:p14="http://schemas.microsoft.com/office/powerpoint/2010/main" val="2368032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8912"/>
                                        </p:tgtEl>
                                        <p:attrNameLst>
                                          <p:attrName>style.visibility</p:attrName>
                                        </p:attrNameLst>
                                      </p:cBhvr>
                                      <p:to>
                                        <p:strVal val="visible"/>
                                      </p:to>
                                    </p:set>
                                    <p:animEffect transition="in" filter="fade">
                                      <p:cBhvr>
                                        <p:cTn id="7" dur="500"/>
                                        <p:tgtEl>
                                          <p:spTgt spid="208912"/>
                                        </p:tgtEl>
                                      </p:cBhvr>
                                    </p:animEffect>
                                  </p:childTnLst>
                                </p:cTn>
                              </p:par>
                              <p:par>
                                <p:cTn id="8" presetID="10" presetClass="entr" presetSubtype="0" fill="hold" nodeType="withEffect">
                                  <p:stCondLst>
                                    <p:cond delay="0"/>
                                  </p:stCondLst>
                                  <p:childTnLst>
                                    <p:set>
                                      <p:cBhvr>
                                        <p:cTn id="9" dur="1" fill="hold">
                                          <p:stCondLst>
                                            <p:cond delay="0"/>
                                          </p:stCondLst>
                                        </p:cTn>
                                        <p:tgtEl>
                                          <p:spTgt spid="208905"/>
                                        </p:tgtEl>
                                        <p:attrNameLst>
                                          <p:attrName>style.visibility</p:attrName>
                                        </p:attrNameLst>
                                      </p:cBhvr>
                                      <p:to>
                                        <p:strVal val="visible"/>
                                      </p:to>
                                    </p:set>
                                    <p:animEffect transition="in" filter="fade">
                                      <p:cBhvr>
                                        <p:cTn id="10" dur="500"/>
                                        <p:tgtEl>
                                          <p:spTgt spid="20890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8909"/>
                                        </p:tgtEl>
                                        <p:attrNameLst>
                                          <p:attrName>style.visibility</p:attrName>
                                        </p:attrNameLst>
                                      </p:cBhvr>
                                      <p:to>
                                        <p:strVal val="visible"/>
                                      </p:to>
                                    </p:set>
                                    <p:animEffect transition="in" filter="fade">
                                      <p:cBhvr>
                                        <p:cTn id="13" dur="500"/>
                                        <p:tgtEl>
                                          <p:spTgt spid="20890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8910"/>
                                        </p:tgtEl>
                                        <p:attrNameLst>
                                          <p:attrName>style.visibility</p:attrName>
                                        </p:attrNameLst>
                                      </p:cBhvr>
                                      <p:to>
                                        <p:strVal val="visible"/>
                                      </p:to>
                                    </p:set>
                                    <p:animEffect transition="in" filter="fade">
                                      <p:cBhvr>
                                        <p:cTn id="16" dur="500"/>
                                        <p:tgtEl>
                                          <p:spTgt spid="208910"/>
                                        </p:tgtEl>
                                      </p:cBhvr>
                                    </p:animEffect>
                                  </p:childTnLst>
                                </p:cTn>
                              </p:par>
                              <p:par>
                                <p:cTn id="17" presetID="10" presetClass="entr" presetSubtype="0" fill="hold" nodeType="withEffect">
                                  <p:stCondLst>
                                    <p:cond delay="0"/>
                                  </p:stCondLst>
                                  <p:childTnLst>
                                    <p:set>
                                      <p:cBhvr>
                                        <p:cTn id="18" dur="1" fill="hold">
                                          <p:stCondLst>
                                            <p:cond delay="0"/>
                                          </p:stCondLst>
                                        </p:cTn>
                                        <p:tgtEl>
                                          <p:spTgt spid="208906"/>
                                        </p:tgtEl>
                                        <p:attrNameLst>
                                          <p:attrName>style.visibility</p:attrName>
                                        </p:attrNameLst>
                                      </p:cBhvr>
                                      <p:to>
                                        <p:strVal val="visible"/>
                                      </p:to>
                                    </p:set>
                                    <p:animEffect transition="in" filter="fade">
                                      <p:cBhvr>
                                        <p:cTn id="19" dur="500"/>
                                        <p:tgtEl>
                                          <p:spTgt spid="20890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8911"/>
                                        </p:tgtEl>
                                        <p:attrNameLst>
                                          <p:attrName>style.visibility</p:attrName>
                                        </p:attrNameLst>
                                      </p:cBhvr>
                                      <p:to>
                                        <p:strVal val="visible"/>
                                      </p:to>
                                    </p:set>
                                    <p:animEffect transition="in" filter="fade">
                                      <p:cBhvr>
                                        <p:cTn id="22" dur="500"/>
                                        <p:tgtEl>
                                          <p:spTgt spid="208911"/>
                                        </p:tgtEl>
                                      </p:cBhvr>
                                    </p:animEffect>
                                  </p:childTnLst>
                                </p:cTn>
                              </p:par>
                              <p:par>
                                <p:cTn id="23" presetID="10" presetClass="entr" presetSubtype="0" fill="hold" nodeType="withEffect">
                                  <p:stCondLst>
                                    <p:cond delay="0"/>
                                  </p:stCondLst>
                                  <p:childTnLst>
                                    <p:set>
                                      <p:cBhvr>
                                        <p:cTn id="24" dur="1" fill="hold">
                                          <p:stCondLst>
                                            <p:cond delay="0"/>
                                          </p:stCondLst>
                                        </p:cTn>
                                        <p:tgtEl>
                                          <p:spTgt spid="208907"/>
                                        </p:tgtEl>
                                        <p:attrNameLst>
                                          <p:attrName>style.visibility</p:attrName>
                                        </p:attrNameLst>
                                      </p:cBhvr>
                                      <p:to>
                                        <p:strVal val="visible"/>
                                      </p:to>
                                    </p:set>
                                    <p:animEffect transition="in" filter="fade">
                                      <p:cBhvr>
                                        <p:cTn id="25" dur="500"/>
                                        <p:tgtEl>
                                          <p:spTgt spid="20890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890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0892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08922"/>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0892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08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8" grpId="0" animBg="1"/>
      <p:bldP spid="208909" grpId="0"/>
      <p:bldP spid="208910" grpId="0"/>
      <p:bldP spid="208911" grpId="0"/>
      <p:bldP spid="208920" grpId="0" animBg="1"/>
      <p:bldP spid="208921" grpId="0" animBg="1"/>
      <p:bldP spid="208922" grpId="0" animBg="1"/>
      <p:bldP spid="2089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l"/>
            <a:r>
              <a:rPr lang="en-US" dirty="0" smtClean="0"/>
              <a:t>Local Features</a:t>
            </a:r>
            <a:endParaRPr lang="en-US" dirty="0"/>
          </a:p>
        </p:txBody>
      </p:sp>
      <p:sp>
        <p:nvSpPr>
          <p:cNvPr id="3" name="Content Placeholder 2"/>
          <p:cNvSpPr>
            <a:spLocks noGrp="1"/>
          </p:cNvSpPr>
          <p:nvPr>
            <p:ph sz="half" idx="2"/>
          </p:nvPr>
        </p:nvSpPr>
        <p:spPr/>
        <p:txBody>
          <a:bodyPr/>
          <a:lstStyle/>
          <a:p>
            <a:r>
              <a:rPr lang="en-US" dirty="0"/>
              <a:t>For every </a:t>
            </a:r>
            <a:r>
              <a:rPr lang="en-US" dirty="0" smtClean="0"/>
              <a:t>point:</a:t>
            </a:r>
            <a:br>
              <a:rPr lang="en-US" dirty="0" smtClean="0"/>
            </a:br>
            <a:r>
              <a:rPr lang="en-US" dirty="0" smtClean="0"/>
              <a:t>decision </a:t>
            </a:r>
            <a:r>
              <a:rPr lang="en-US" dirty="0"/>
              <a:t>by local analysis if it belongs to </a:t>
            </a:r>
            <a:r>
              <a:rPr lang="en-US" dirty="0" smtClean="0"/>
              <a:t>the feature</a:t>
            </a:r>
            <a:endParaRPr lang="en-US" dirty="0"/>
          </a:p>
          <a:p>
            <a:endParaRPr lang="en-US" dirty="0"/>
          </a:p>
        </p:txBody>
      </p:sp>
      <p:sp>
        <p:nvSpPr>
          <p:cNvPr id="4" name="Text Placeholder 3"/>
          <p:cNvSpPr>
            <a:spLocks noGrp="1"/>
          </p:cNvSpPr>
          <p:nvPr>
            <p:ph type="body" sz="quarter" idx="3"/>
          </p:nvPr>
        </p:nvSpPr>
        <p:spPr/>
        <p:txBody>
          <a:bodyPr/>
          <a:lstStyle/>
          <a:p>
            <a:r>
              <a:rPr lang="en-US" dirty="0" smtClean="0"/>
              <a:t>Global Features</a:t>
            </a:r>
            <a:endParaRPr lang="en-US" dirty="0"/>
          </a:p>
        </p:txBody>
      </p:sp>
      <p:sp>
        <p:nvSpPr>
          <p:cNvPr id="5" name="Content Placeholder 4"/>
          <p:cNvSpPr>
            <a:spLocks noGrp="1"/>
          </p:cNvSpPr>
          <p:nvPr>
            <p:ph sz="quarter" idx="4"/>
          </p:nvPr>
        </p:nvSpPr>
        <p:spPr/>
        <p:txBody>
          <a:bodyPr/>
          <a:lstStyle/>
          <a:p>
            <a:r>
              <a:rPr lang="en-US" dirty="0" smtClean="0"/>
              <a:t>Obtained by global analysis</a:t>
            </a:r>
            <a:endParaRPr lang="en-US" dirty="0"/>
          </a:p>
        </p:txBody>
      </p:sp>
      <p:sp>
        <p:nvSpPr>
          <p:cNvPr id="6" name="Title 5"/>
          <p:cNvSpPr>
            <a:spLocks noGrp="1"/>
          </p:cNvSpPr>
          <p:nvPr>
            <p:ph type="title"/>
          </p:nvPr>
        </p:nvSpPr>
        <p:spPr/>
        <p:txBody>
          <a:bodyPr/>
          <a:lstStyle/>
          <a:p>
            <a:r>
              <a:rPr lang="en-US" dirty="0" smtClean="0"/>
              <a:t>Local vs. Global Features</a:t>
            </a:r>
            <a:endParaRPr lang="en-US" dirty="0"/>
          </a:p>
        </p:txBody>
      </p:sp>
      <p:cxnSp>
        <p:nvCxnSpPr>
          <p:cNvPr id="8" name="Straight Arrow Connector 7"/>
          <p:cNvCxnSpPr/>
          <p:nvPr/>
        </p:nvCxnSpPr>
        <p:spPr bwMode="auto">
          <a:xfrm>
            <a:off x="1066800" y="4267200"/>
            <a:ext cx="6934200" cy="0"/>
          </a:xfrm>
          <a:prstGeom prst="straightConnector1">
            <a:avLst/>
          </a:prstGeom>
          <a:noFill/>
          <a:ln w="38100"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flipV="1">
            <a:off x="4413441" y="2743200"/>
            <a:ext cx="0" cy="3124200"/>
          </a:xfrm>
          <a:prstGeom prst="straightConnector1">
            <a:avLst/>
          </a:prstGeom>
          <a:noFill/>
          <a:ln w="38100" cap="flat" cmpd="sng" algn="ctr">
            <a:solidFill>
              <a:schemeClr val="tx1"/>
            </a:solidFill>
            <a:prstDash val="solid"/>
            <a:round/>
            <a:headEnd type="none" w="med" len="med"/>
            <a:tailEnd type="arrow"/>
          </a:ln>
          <a:effectLst/>
        </p:spPr>
      </p:cxnSp>
      <p:sp>
        <p:nvSpPr>
          <p:cNvPr id="13" name="TextBox 12"/>
          <p:cNvSpPr txBox="1"/>
          <p:nvPr/>
        </p:nvSpPr>
        <p:spPr>
          <a:xfrm>
            <a:off x="7924800" y="4343400"/>
            <a:ext cx="300082" cy="369332"/>
          </a:xfrm>
          <a:prstGeom prst="rect">
            <a:avLst/>
          </a:prstGeom>
          <a:noFill/>
        </p:spPr>
        <p:txBody>
          <a:bodyPr wrap="none" rtlCol="0">
            <a:spAutoFit/>
          </a:bodyPr>
          <a:lstStyle/>
          <a:p>
            <a:r>
              <a:rPr lang="en-US" dirty="0" smtClean="0"/>
              <a:t>x</a:t>
            </a:r>
            <a:endParaRPr lang="en-US" dirty="0"/>
          </a:p>
        </p:txBody>
      </p:sp>
      <p:sp>
        <p:nvSpPr>
          <p:cNvPr id="14" name="TextBox 13"/>
          <p:cNvSpPr txBox="1"/>
          <p:nvPr/>
        </p:nvSpPr>
        <p:spPr>
          <a:xfrm>
            <a:off x="4489641" y="2667000"/>
            <a:ext cx="768159" cy="369332"/>
          </a:xfrm>
          <a:prstGeom prst="rect">
            <a:avLst/>
          </a:prstGeom>
          <a:noFill/>
        </p:spPr>
        <p:txBody>
          <a:bodyPr wrap="none" rtlCol="0">
            <a:spAutoFit/>
          </a:bodyPr>
          <a:lstStyle/>
          <a:p>
            <a:r>
              <a:rPr lang="en-US" dirty="0" smtClean="0"/>
              <a:t>y=f(x)</a:t>
            </a:r>
            <a:endParaRPr lang="en-US" dirty="0"/>
          </a:p>
        </p:txBody>
      </p:sp>
      <p:sp>
        <p:nvSpPr>
          <p:cNvPr id="15" name="Freeform 14"/>
          <p:cNvSpPr/>
          <p:nvPr/>
        </p:nvSpPr>
        <p:spPr bwMode="auto">
          <a:xfrm>
            <a:off x="1454943" y="3132035"/>
            <a:ext cx="5950745" cy="2136726"/>
          </a:xfrm>
          <a:custGeom>
            <a:avLst/>
            <a:gdLst>
              <a:gd name="connsiteX0" fmla="*/ 0 w 6165057"/>
              <a:gd name="connsiteY0" fmla="*/ 1887640 h 2430565"/>
              <a:gd name="connsiteX1" fmla="*/ 1471613 w 6165057"/>
              <a:gd name="connsiteY1" fmla="*/ 423171 h 2430565"/>
              <a:gd name="connsiteX2" fmla="*/ 2486025 w 6165057"/>
              <a:gd name="connsiteY2" fmla="*/ 1887640 h 2430565"/>
              <a:gd name="connsiteX3" fmla="*/ 2864644 w 6165057"/>
              <a:gd name="connsiteY3" fmla="*/ 1266134 h 2430565"/>
              <a:gd name="connsiteX4" fmla="*/ 3421857 w 6165057"/>
              <a:gd name="connsiteY4" fmla="*/ 2109096 h 2430565"/>
              <a:gd name="connsiteX5" fmla="*/ 4214813 w 6165057"/>
              <a:gd name="connsiteY5" fmla="*/ 30265 h 2430565"/>
              <a:gd name="connsiteX6" fmla="*/ 4707732 w 6165057"/>
              <a:gd name="connsiteY6" fmla="*/ 851796 h 2430565"/>
              <a:gd name="connsiteX7" fmla="*/ 5157788 w 6165057"/>
              <a:gd name="connsiteY7" fmla="*/ 551759 h 2430565"/>
              <a:gd name="connsiteX8" fmla="*/ 6165057 w 6165057"/>
              <a:gd name="connsiteY8" fmla="*/ 2430565 h 2430565"/>
              <a:gd name="connsiteX0" fmla="*/ 0 w 5950745"/>
              <a:gd name="connsiteY0" fmla="*/ 1887640 h 2136726"/>
              <a:gd name="connsiteX1" fmla="*/ 1471613 w 5950745"/>
              <a:gd name="connsiteY1" fmla="*/ 423171 h 2136726"/>
              <a:gd name="connsiteX2" fmla="*/ 2486025 w 5950745"/>
              <a:gd name="connsiteY2" fmla="*/ 1887640 h 2136726"/>
              <a:gd name="connsiteX3" fmla="*/ 2864644 w 5950745"/>
              <a:gd name="connsiteY3" fmla="*/ 1266134 h 2136726"/>
              <a:gd name="connsiteX4" fmla="*/ 3421857 w 5950745"/>
              <a:gd name="connsiteY4" fmla="*/ 2109096 h 2136726"/>
              <a:gd name="connsiteX5" fmla="*/ 4214813 w 5950745"/>
              <a:gd name="connsiteY5" fmla="*/ 30265 h 2136726"/>
              <a:gd name="connsiteX6" fmla="*/ 4707732 w 5950745"/>
              <a:gd name="connsiteY6" fmla="*/ 851796 h 2136726"/>
              <a:gd name="connsiteX7" fmla="*/ 5157788 w 5950745"/>
              <a:gd name="connsiteY7" fmla="*/ 551759 h 2136726"/>
              <a:gd name="connsiteX8" fmla="*/ 5950745 w 5950745"/>
              <a:gd name="connsiteY8" fmla="*/ 1987652 h 213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0745" h="2136726">
                <a:moveTo>
                  <a:pt x="0" y="1887640"/>
                </a:moveTo>
                <a:cubicBezTo>
                  <a:pt x="528638" y="1155405"/>
                  <a:pt x="1057276" y="423171"/>
                  <a:pt x="1471613" y="423171"/>
                </a:cubicBezTo>
                <a:cubicBezTo>
                  <a:pt x="1885950" y="423171"/>
                  <a:pt x="2253853" y="1747146"/>
                  <a:pt x="2486025" y="1887640"/>
                </a:cubicBezTo>
                <a:cubicBezTo>
                  <a:pt x="2718197" y="2028134"/>
                  <a:pt x="2708672" y="1229225"/>
                  <a:pt x="2864644" y="1266134"/>
                </a:cubicBezTo>
                <a:cubicBezTo>
                  <a:pt x="3020616" y="1303043"/>
                  <a:pt x="3196829" y="2315074"/>
                  <a:pt x="3421857" y="2109096"/>
                </a:cubicBezTo>
                <a:cubicBezTo>
                  <a:pt x="3646885" y="1903118"/>
                  <a:pt x="4000501" y="239815"/>
                  <a:pt x="4214813" y="30265"/>
                </a:cubicBezTo>
                <a:cubicBezTo>
                  <a:pt x="4429125" y="-179285"/>
                  <a:pt x="4550570" y="764880"/>
                  <a:pt x="4707732" y="851796"/>
                </a:cubicBezTo>
                <a:cubicBezTo>
                  <a:pt x="4864894" y="938712"/>
                  <a:pt x="4950619" y="362450"/>
                  <a:pt x="5157788" y="551759"/>
                </a:cubicBezTo>
                <a:cubicBezTo>
                  <a:pt x="5364957" y="741068"/>
                  <a:pt x="5741195" y="1670946"/>
                  <a:pt x="5950745" y="1987652"/>
                </a:cubicBezTo>
              </a:path>
            </a:pathLst>
          </a:cu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Oval 17"/>
          <p:cNvSpPr>
            <a:spLocks noChangeAspect="1"/>
          </p:cNvSpPr>
          <p:nvPr/>
        </p:nvSpPr>
        <p:spPr bwMode="auto">
          <a:xfrm>
            <a:off x="2819400" y="3471864"/>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Oval 18"/>
          <p:cNvSpPr>
            <a:spLocks noChangeAspect="1"/>
          </p:cNvSpPr>
          <p:nvPr/>
        </p:nvSpPr>
        <p:spPr bwMode="auto">
          <a:xfrm>
            <a:off x="3905250" y="4941570"/>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 name="Oval 19"/>
          <p:cNvSpPr>
            <a:spLocks noChangeAspect="1"/>
          </p:cNvSpPr>
          <p:nvPr/>
        </p:nvSpPr>
        <p:spPr bwMode="auto">
          <a:xfrm>
            <a:off x="4731544" y="5165407"/>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 name="Oval 20"/>
          <p:cNvSpPr>
            <a:spLocks noChangeAspect="1"/>
          </p:cNvSpPr>
          <p:nvPr/>
        </p:nvSpPr>
        <p:spPr bwMode="auto">
          <a:xfrm>
            <a:off x="6119813" y="3903344"/>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2" name="Oval 21"/>
          <p:cNvSpPr>
            <a:spLocks noChangeAspect="1"/>
          </p:cNvSpPr>
          <p:nvPr/>
        </p:nvSpPr>
        <p:spPr bwMode="auto">
          <a:xfrm>
            <a:off x="1933576" y="4171950"/>
            <a:ext cx="182880" cy="182880"/>
          </a:xfrm>
          <a:prstGeom prst="ellipse">
            <a:avLst/>
          </a:prstGeom>
          <a:solidFill>
            <a:srgbClr val="FFC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3" name="Oval 22"/>
          <p:cNvSpPr>
            <a:spLocks noChangeAspect="1"/>
          </p:cNvSpPr>
          <p:nvPr/>
        </p:nvSpPr>
        <p:spPr bwMode="auto">
          <a:xfrm>
            <a:off x="3429000" y="4175760"/>
            <a:ext cx="182880" cy="182880"/>
          </a:xfrm>
          <a:prstGeom prst="ellipse">
            <a:avLst/>
          </a:prstGeom>
          <a:solidFill>
            <a:srgbClr val="FFC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Oval 23"/>
          <p:cNvSpPr>
            <a:spLocks noChangeAspect="1"/>
          </p:cNvSpPr>
          <p:nvPr/>
        </p:nvSpPr>
        <p:spPr bwMode="auto">
          <a:xfrm>
            <a:off x="5166360" y="4175760"/>
            <a:ext cx="182880" cy="182880"/>
          </a:xfrm>
          <a:prstGeom prst="ellipse">
            <a:avLst/>
          </a:prstGeom>
          <a:solidFill>
            <a:srgbClr val="FFC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Oval 24"/>
          <p:cNvSpPr>
            <a:spLocks noChangeAspect="1"/>
          </p:cNvSpPr>
          <p:nvPr/>
        </p:nvSpPr>
        <p:spPr bwMode="auto">
          <a:xfrm>
            <a:off x="6858000" y="4175760"/>
            <a:ext cx="182880" cy="182880"/>
          </a:xfrm>
          <a:prstGeom prst="ellipse">
            <a:avLst/>
          </a:prstGeom>
          <a:solidFill>
            <a:srgbClr val="FFC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Oval 25"/>
          <p:cNvSpPr>
            <a:spLocks noChangeAspect="1"/>
          </p:cNvSpPr>
          <p:nvPr/>
        </p:nvSpPr>
        <p:spPr bwMode="auto">
          <a:xfrm>
            <a:off x="5638800" y="3040595"/>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32" name="Group 31"/>
          <p:cNvGrpSpPr/>
          <p:nvPr/>
        </p:nvGrpSpPr>
        <p:grpSpPr>
          <a:xfrm>
            <a:off x="762000" y="5148471"/>
            <a:ext cx="1923099" cy="1061829"/>
            <a:chOff x="1066800" y="5262771"/>
            <a:chExt cx="1923099" cy="1061829"/>
          </a:xfrm>
        </p:grpSpPr>
        <p:sp>
          <p:nvSpPr>
            <p:cNvPr id="27" name="Oval 26"/>
            <p:cNvSpPr>
              <a:spLocks noChangeAspect="1"/>
            </p:cNvSpPr>
            <p:nvPr/>
          </p:nvSpPr>
          <p:spPr bwMode="auto">
            <a:xfrm>
              <a:off x="1066800" y="5715000"/>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8" name="Oval 27"/>
            <p:cNvSpPr>
              <a:spLocks noChangeAspect="1"/>
            </p:cNvSpPr>
            <p:nvPr/>
          </p:nvSpPr>
          <p:spPr bwMode="auto">
            <a:xfrm>
              <a:off x="1066800" y="6048376"/>
              <a:ext cx="182880" cy="182880"/>
            </a:xfrm>
            <a:prstGeom prst="ellipse">
              <a:avLst/>
            </a:prstGeom>
            <a:solidFill>
              <a:srgbClr val="FFC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9" name="Oval 28"/>
            <p:cNvSpPr>
              <a:spLocks noChangeAspect="1"/>
            </p:cNvSpPr>
            <p:nvPr/>
          </p:nvSpPr>
          <p:spPr bwMode="auto">
            <a:xfrm>
              <a:off x="1066800" y="5410200"/>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TextBox 29"/>
            <p:cNvSpPr txBox="1"/>
            <p:nvPr/>
          </p:nvSpPr>
          <p:spPr>
            <a:xfrm>
              <a:off x="1264747" y="5262771"/>
              <a:ext cx="1725152" cy="1061829"/>
            </a:xfrm>
            <a:prstGeom prst="rect">
              <a:avLst/>
            </a:prstGeom>
            <a:noFill/>
          </p:spPr>
          <p:txBody>
            <a:bodyPr wrap="none" rtlCol="0">
              <a:spAutoFit/>
            </a:bodyPr>
            <a:lstStyle/>
            <a:p>
              <a:pPr>
                <a:lnSpc>
                  <a:spcPct val="150000"/>
                </a:lnSpc>
              </a:pPr>
              <a:r>
                <a:rPr lang="en-US" sz="1400" dirty="0" smtClean="0"/>
                <a:t>maximum</a:t>
              </a:r>
            </a:p>
            <a:p>
              <a:pPr>
                <a:lnSpc>
                  <a:spcPct val="150000"/>
                </a:lnSpc>
              </a:pPr>
              <a:r>
                <a:rPr lang="en-US" sz="1400" dirty="0" smtClean="0"/>
                <a:t>minimum</a:t>
              </a:r>
            </a:p>
            <a:p>
              <a:pPr>
                <a:lnSpc>
                  <a:spcPct val="150000"/>
                </a:lnSpc>
              </a:pPr>
              <a:r>
                <a:rPr lang="en-US" sz="1400" dirty="0" smtClean="0"/>
                <a:t>root (zero crossing)</a:t>
              </a:r>
              <a:endParaRPr lang="en-US" sz="1400" dirty="0"/>
            </a:p>
          </p:txBody>
        </p:sp>
      </p:grpSp>
      <p:sp>
        <p:nvSpPr>
          <p:cNvPr id="33" name="TextBox 32"/>
          <p:cNvSpPr txBox="1"/>
          <p:nvPr/>
        </p:nvSpPr>
        <p:spPr>
          <a:xfrm>
            <a:off x="1654040" y="4040057"/>
            <a:ext cx="291747" cy="169277"/>
          </a:xfrm>
          <a:prstGeom prst="rect">
            <a:avLst/>
          </a:prstGeom>
          <a:noFill/>
        </p:spPr>
        <p:txBody>
          <a:bodyPr wrap="none" lIns="0" tIns="0" rIns="0" bIns="0" rtlCol="0">
            <a:spAutoFit/>
          </a:bodyPr>
          <a:lstStyle/>
          <a:p>
            <a:r>
              <a:rPr lang="en-US" sz="1100" dirty="0" smtClean="0"/>
              <a:t>local</a:t>
            </a:r>
            <a:endParaRPr lang="en-US" sz="1100" dirty="0"/>
          </a:p>
        </p:txBody>
      </p:sp>
      <p:sp>
        <p:nvSpPr>
          <p:cNvPr id="34" name="TextBox 33"/>
          <p:cNvSpPr txBox="1"/>
          <p:nvPr/>
        </p:nvSpPr>
        <p:spPr>
          <a:xfrm>
            <a:off x="2559563" y="3302587"/>
            <a:ext cx="291747" cy="169277"/>
          </a:xfrm>
          <a:prstGeom prst="rect">
            <a:avLst/>
          </a:prstGeom>
          <a:noFill/>
        </p:spPr>
        <p:txBody>
          <a:bodyPr wrap="none" lIns="0" tIns="0" rIns="0" bIns="0" rtlCol="0">
            <a:spAutoFit/>
          </a:bodyPr>
          <a:lstStyle/>
          <a:p>
            <a:r>
              <a:rPr lang="en-US" sz="1100" dirty="0" smtClean="0"/>
              <a:t>local</a:t>
            </a:r>
            <a:endParaRPr lang="en-US" sz="1100" dirty="0"/>
          </a:p>
        </p:txBody>
      </p:sp>
      <p:sp>
        <p:nvSpPr>
          <p:cNvPr id="35" name="TextBox 34"/>
          <p:cNvSpPr txBox="1"/>
          <p:nvPr/>
        </p:nvSpPr>
        <p:spPr>
          <a:xfrm>
            <a:off x="3586639" y="4040057"/>
            <a:ext cx="291747" cy="169277"/>
          </a:xfrm>
          <a:prstGeom prst="rect">
            <a:avLst/>
          </a:prstGeom>
          <a:noFill/>
        </p:spPr>
        <p:txBody>
          <a:bodyPr wrap="none" lIns="0" tIns="0" rIns="0" bIns="0" rtlCol="0">
            <a:spAutoFit/>
          </a:bodyPr>
          <a:lstStyle/>
          <a:p>
            <a:r>
              <a:rPr lang="en-US" sz="1100" dirty="0" smtClean="0"/>
              <a:t>local</a:t>
            </a:r>
            <a:endParaRPr lang="en-US" sz="1100" dirty="0"/>
          </a:p>
        </p:txBody>
      </p:sp>
      <p:sp>
        <p:nvSpPr>
          <p:cNvPr id="36" name="TextBox 35"/>
          <p:cNvSpPr txBox="1"/>
          <p:nvPr/>
        </p:nvSpPr>
        <p:spPr>
          <a:xfrm>
            <a:off x="3611880" y="5033010"/>
            <a:ext cx="291747" cy="169277"/>
          </a:xfrm>
          <a:prstGeom prst="rect">
            <a:avLst/>
          </a:prstGeom>
          <a:noFill/>
        </p:spPr>
        <p:txBody>
          <a:bodyPr wrap="none" lIns="0" tIns="0" rIns="0" bIns="0" rtlCol="0">
            <a:spAutoFit/>
          </a:bodyPr>
          <a:lstStyle/>
          <a:p>
            <a:r>
              <a:rPr lang="en-US" sz="1100" dirty="0" smtClean="0"/>
              <a:t>local</a:t>
            </a:r>
            <a:endParaRPr lang="en-US" sz="1100" dirty="0"/>
          </a:p>
        </p:txBody>
      </p:sp>
      <p:sp>
        <p:nvSpPr>
          <p:cNvPr id="37" name="TextBox 36"/>
          <p:cNvSpPr txBox="1"/>
          <p:nvPr/>
        </p:nvSpPr>
        <p:spPr>
          <a:xfrm>
            <a:off x="4924901" y="5270048"/>
            <a:ext cx="785471" cy="169277"/>
          </a:xfrm>
          <a:prstGeom prst="rect">
            <a:avLst/>
          </a:prstGeom>
          <a:noFill/>
        </p:spPr>
        <p:txBody>
          <a:bodyPr wrap="none" lIns="0" tIns="0" rIns="0" bIns="0" rtlCol="0">
            <a:spAutoFit/>
          </a:bodyPr>
          <a:lstStyle/>
          <a:p>
            <a:r>
              <a:rPr lang="en-US" sz="1100" dirty="0" smtClean="0"/>
              <a:t>global / local</a:t>
            </a:r>
            <a:endParaRPr lang="en-US" sz="1100" dirty="0"/>
          </a:p>
        </p:txBody>
      </p:sp>
      <p:sp>
        <p:nvSpPr>
          <p:cNvPr id="38" name="TextBox 37"/>
          <p:cNvSpPr txBox="1"/>
          <p:nvPr/>
        </p:nvSpPr>
        <p:spPr>
          <a:xfrm>
            <a:off x="5843929" y="2951693"/>
            <a:ext cx="785471" cy="169277"/>
          </a:xfrm>
          <a:prstGeom prst="rect">
            <a:avLst/>
          </a:prstGeom>
          <a:noFill/>
        </p:spPr>
        <p:txBody>
          <a:bodyPr wrap="none" lIns="0" tIns="0" rIns="0" bIns="0" rtlCol="0">
            <a:spAutoFit/>
          </a:bodyPr>
          <a:lstStyle/>
          <a:p>
            <a:r>
              <a:rPr lang="en-US" sz="1100" dirty="0"/>
              <a:t>global / local</a:t>
            </a:r>
          </a:p>
        </p:txBody>
      </p:sp>
      <p:sp>
        <p:nvSpPr>
          <p:cNvPr id="39" name="TextBox 38"/>
          <p:cNvSpPr txBox="1"/>
          <p:nvPr/>
        </p:nvSpPr>
        <p:spPr>
          <a:xfrm>
            <a:off x="4932045" y="4040057"/>
            <a:ext cx="291747" cy="169277"/>
          </a:xfrm>
          <a:prstGeom prst="rect">
            <a:avLst/>
          </a:prstGeom>
          <a:noFill/>
        </p:spPr>
        <p:txBody>
          <a:bodyPr wrap="none" lIns="0" tIns="0" rIns="0" bIns="0" rtlCol="0">
            <a:spAutoFit/>
          </a:bodyPr>
          <a:lstStyle/>
          <a:p>
            <a:r>
              <a:rPr lang="en-US" sz="1100" dirty="0" smtClean="0"/>
              <a:t>local</a:t>
            </a:r>
            <a:endParaRPr lang="en-US" sz="1100" dirty="0"/>
          </a:p>
        </p:txBody>
      </p:sp>
      <p:sp>
        <p:nvSpPr>
          <p:cNvPr id="40" name="TextBox 39"/>
          <p:cNvSpPr txBox="1"/>
          <p:nvPr/>
        </p:nvSpPr>
        <p:spPr>
          <a:xfrm>
            <a:off x="5821680" y="4021723"/>
            <a:ext cx="291747" cy="169277"/>
          </a:xfrm>
          <a:prstGeom prst="rect">
            <a:avLst/>
          </a:prstGeom>
          <a:noFill/>
        </p:spPr>
        <p:txBody>
          <a:bodyPr wrap="none" lIns="0" tIns="0" rIns="0" bIns="0" rtlCol="0">
            <a:spAutoFit/>
          </a:bodyPr>
          <a:lstStyle/>
          <a:p>
            <a:r>
              <a:rPr lang="en-US" sz="1100" dirty="0" smtClean="0"/>
              <a:t>local</a:t>
            </a:r>
            <a:endParaRPr lang="en-US" sz="1100" dirty="0"/>
          </a:p>
        </p:txBody>
      </p:sp>
      <p:sp>
        <p:nvSpPr>
          <p:cNvPr id="41" name="TextBox 40"/>
          <p:cNvSpPr txBox="1"/>
          <p:nvPr/>
        </p:nvSpPr>
        <p:spPr>
          <a:xfrm>
            <a:off x="7040880" y="4040057"/>
            <a:ext cx="291747" cy="169277"/>
          </a:xfrm>
          <a:prstGeom prst="rect">
            <a:avLst/>
          </a:prstGeom>
          <a:noFill/>
        </p:spPr>
        <p:txBody>
          <a:bodyPr wrap="none" lIns="0" tIns="0" rIns="0" bIns="0" rtlCol="0">
            <a:spAutoFit/>
          </a:bodyPr>
          <a:lstStyle/>
          <a:p>
            <a:r>
              <a:rPr lang="en-US" sz="1100" dirty="0" smtClean="0"/>
              <a:t>local</a:t>
            </a:r>
            <a:endParaRPr lang="en-US" sz="1100" dirty="0"/>
          </a:p>
        </p:txBody>
      </p:sp>
      <p:sp>
        <p:nvSpPr>
          <p:cNvPr id="42" name="TextBox 41"/>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
        <p:nvSpPr>
          <p:cNvPr id="43" name="Oval 42"/>
          <p:cNvSpPr>
            <a:spLocks noChangeAspect="1"/>
          </p:cNvSpPr>
          <p:nvPr/>
        </p:nvSpPr>
        <p:spPr bwMode="auto">
          <a:xfrm>
            <a:off x="4219401" y="4323144"/>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4" name="Oval 43"/>
          <p:cNvSpPr>
            <a:spLocks noChangeAspect="1"/>
          </p:cNvSpPr>
          <p:nvPr/>
        </p:nvSpPr>
        <p:spPr bwMode="auto">
          <a:xfrm>
            <a:off x="6450561" y="3563304"/>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5" name="TextBox 44"/>
          <p:cNvSpPr txBox="1"/>
          <p:nvPr/>
        </p:nvSpPr>
        <p:spPr>
          <a:xfrm>
            <a:off x="4454253" y="4319700"/>
            <a:ext cx="291747" cy="169277"/>
          </a:xfrm>
          <a:prstGeom prst="rect">
            <a:avLst/>
          </a:prstGeom>
          <a:noFill/>
        </p:spPr>
        <p:txBody>
          <a:bodyPr wrap="none" lIns="0" tIns="0" rIns="0" bIns="0" rtlCol="0">
            <a:spAutoFit/>
          </a:bodyPr>
          <a:lstStyle/>
          <a:p>
            <a:r>
              <a:rPr lang="en-US" sz="1100" dirty="0" smtClean="0"/>
              <a:t>local</a:t>
            </a:r>
            <a:endParaRPr lang="en-US" sz="1100" dirty="0"/>
          </a:p>
        </p:txBody>
      </p:sp>
      <p:sp>
        <p:nvSpPr>
          <p:cNvPr id="46" name="TextBox 45"/>
          <p:cNvSpPr txBox="1"/>
          <p:nvPr/>
        </p:nvSpPr>
        <p:spPr>
          <a:xfrm>
            <a:off x="6663877" y="3486264"/>
            <a:ext cx="291747" cy="169277"/>
          </a:xfrm>
          <a:prstGeom prst="rect">
            <a:avLst/>
          </a:prstGeom>
          <a:noFill/>
        </p:spPr>
        <p:txBody>
          <a:bodyPr wrap="none" lIns="0" tIns="0" rIns="0" bIns="0" rtlCol="0">
            <a:spAutoFit/>
          </a:bodyPr>
          <a:lstStyle/>
          <a:p>
            <a:r>
              <a:rPr lang="en-US" sz="1100" dirty="0" smtClean="0"/>
              <a:t>local</a:t>
            </a:r>
            <a:endParaRPr lang="en-US" sz="1100" dirty="0"/>
          </a:p>
        </p:txBody>
      </p:sp>
    </p:spTree>
    <p:extLst>
      <p:ext uri="{BB962C8B-B14F-4D97-AF65-F5344CB8AC3E}">
        <p14:creationId xmlns:p14="http://schemas.microsoft.com/office/powerpoint/2010/main" val="416790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500"/>
                                        <p:tgtEl>
                                          <p:spTgt spid="4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8" grpId="0" animBg="1"/>
      <p:bldP spid="19" grpId="0" animBg="1"/>
      <p:bldP spid="20" grpId="0" animBg="1"/>
      <p:bldP spid="21" grpId="0" animBg="1"/>
      <p:bldP spid="22" grpId="0" animBg="1"/>
      <p:bldP spid="23" grpId="0" animBg="1"/>
      <p:bldP spid="24" grpId="0" animBg="1"/>
      <p:bldP spid="25" grpId="0" animBg="1"/>
      <p:bldP spid="26" grpId="0" animBg="1"/>
      <p:bldP spid="33" grpId="0"/>
      <p:bldP spid="34" grpId="0"/>
      <p:bldP spid="35" grpId="0"/>
      <p:bldP spid="36" grpId="0"/>
      <p:bldP spid="37" grpId="0"/>
      <p:bldP spid="38" grpId="0"/>
      <p:bldP spid="39" grpId="0"/>
      <p:bldP spid="40" grpId="0"/>
      <p:bldP spid="41" grpId="0"/>
      <p:bldP spid="43" grpId="0" animBg="1"/>
      <p:bldP spid="44" grpId="0" animBg="1"/>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Local vs. Global</a:t>
            </a:r>
            <a:endParaRPr lang="en-US" dirty="0"/>
          </a:p>
        </p:txBody>
      </p:sp>
      <p:sp>
        <p:nvSpPr>
          <p:cNvPr id="9" name="Content Placeholder 8"/>
          <p:cNvSpPr>
            <a:spLocks noGrp="1"/>
          </p:cNvSpPr>
          <p:nvPr>
            <p:ph idx="1"/>
          </p:nvPr>
        </p:nvSpPr>
        <p:spPr/>
        <p:txBody>
          <a:bodyPr/>
          <a:lstStyle/>
          <a:p>
            <a:endParaRPr lang="en-US" dirty="0" smtClean="0"/>
          </a:p>
          <a:p>
            <a:r>
              <a:rPr lang="en-US" dirty="0" smtClean="0"/>
              <a:t>Local </a:t>
            </a:r>
            <a:r>
              <a:rPr lang="en-US" dirty="0"/>
              <a:t>or global: </a:t>
            </a:r>
            <a:r>
              <a:rPr lang="en-US" dirty="0" err="1" smtClean="0"/>
              <a:t>Isosurface</a:t>
            </a:r>
            <a:r>
              <a:rPr lang="en-US" dirty="0" smtClean="0"/>
              <a:t>?</a:t>
            </a:r>
          </a:p>
          <a:p>
            <a:pPr lvl="1"/>
            <a:r>
              <a:rPr lang="en-US" dirty="0" smtClean="0"/>
              <a:t>Local: We can decide for every point </a:t>
            </a:r>
            <a:r>
              <a:rPr lang="en-US" b="1" dirty="0" smtClean="0"/>
              <a:t>x</a:t>
            </a:r>
            <a:r>
              <a:rPr lang="en-US" dirty="0" smtClean="0"/>
              <a:t> in our domain if f(</a:t>
            </a:r>
            <a:r>
              <a:rPr lang="en-US" b="1" dirty="0" smtClean="0"/>
              <a:t>x</a:t>
            </a:r>
            <a:r>
              <a:rPr lang="en-US" dirty="0" smtClean="0"/>
              <a:t>) = </a:t>
            </a:r>
            <a:r>
              <a:rPr lang="en-US" dirty="0" err="1" smtClean="0"/>
              <a:t>iso</a:t>
            </a:r>
            <a:r>
              <a:rPr lang="en-US" dirty="0" smtClean="0"/>
              <a:t> by just looking at the point and its function value f(</a:t>
            </a:r>
            <a:r>
              <a:rPr lang="en-US" b="1" dirty="0" smtClean="0"/>
              <a:t>x</a:t>
            </a:r>
            <a:r>
              <a:rPr lang="en-US" dirty="0" smtClean="0"/>
              <a:t>).</a:t>
            </a:r>
            <a:endParaRPr lang="en-US" dirty="0"/>
          </a:p>
          <a:p>
            <a:r>
              <a:rPr lang="en-US" dirty="0" smtClean="0"/>
              <a:t>Local or global: Stream line?</a:t>
            </a:r>
          </a:p>
          <a:p>
            <a:pPr lvl="1"/>
            <a:r>
              <a:rPr lang="en-US" dirty="0" smtClean="0"/>
              <a:t>Global: We cannot locally decide whether a point is part of a stream line. We need to integrate the stream line </a:t>
            </a:r>
            <a:r>
              <a:rPr lang="en-US" dirty="0"/>
              <a:t>(</a:t>
            </a:r>
            <a:r>
              <a:rPr lang="en-US" dirty="0" smtClean="0"/>
              <a:t>possibly indefinitely) to find out if it hits a certain point.</a:t>
            </a:r>
          </a:p>
          <a:p>
            <a:r>
              <a:rPr lang="en-US" dirty="0" smtClean="0"/>
              <a:t>Local or global: Arithmetic mean of some numbers?</a:t>
            </a:r>
          </a:p>
          <a:p>
            <a:pPr lvl="1"/>
            <a:r>
              <a:rPr lang="en-US" dirty="0" smtClean="0"/>
              <a:t>Global: We cannot decide for any given number if it is the arithmetic mean by just considering this number. We need to run over the whole array of numbers and compute the arithmetic mean by considering all numbers in the array.</a:t>
            </a:r>
            <a:endParaRPr lang="en-US" dirty="0"/>
          </a:p>
        </p:txBody>
      </p:sp>
      <p:sp>
        <p:nvSpPr>
          <p:cNvPr id="42" name="TextBox 41"/>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180559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ChangeArrowheads="1"/>
          </p:cNvSpPr>
          <p:nvPr/>
        </p:nvSpPr>
        <p:spPr bwMode="auto">
          <a:xfrm>
            <a:off x="3244850" y="3357563"/>
            <a:ext cx="142875" cy="358775"/>
          </a:xfrm>
          <a:prstGeom prst="rect">
            <a:avLst/>
          </a:prstGeom>
          <a:solidFill>
            <a:srgbClr val="99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459" name="Rectangle 3"/>
          <p:cNvSpPr>
            <a:spLocks noChangeArrowheads="1"/>
          </p:cNvSpPr>
          <p:nvPr/>
        </p:nvSpPr>
        <p:spPr bwMode="auto">
          <a:xfrm>
            <a:off x="3100388" y="5229225"/>
            <a:ext cx="144462" cy="360363"/>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460" name="Rectangle 4"/>
          <p:cNvSpPr>
            <a:spLocks noChangeArrowheads="1"/>
          </p:cNvSpPr>
          <p:nvPr/>
        </p:nvSpPr>
        <p:spPr bwMode="auto">
          <a:xfrm>
            <a:off x="3316288" y="5229225"/>
            <a:ext cx="144462" cy="360363"/>
          </a:xfrm>
          <a:prstGeom prst="rect">
            <a:avLst/>
          </a:prstGeom>
          <a:solidFill>
            <a:srgbClr val="99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461" name="Rectangle 5"/>
          <p:cNvSpPr>
            <a:spLocks noChangeArrowheads="1"/>
          </p:cNvSpPr>
          <p:nvPr/>
        </p:nvSpPr>
        <p:spPr bwMode="auto">
          <a:xfrm>
            <a:off x="3708400" y="4724400"/>
            <a:ext cx="142875" cy="288925"/>
          </a:xfrm>
          <a:prstGeom prst="rect">
            <a:avLst/>
          </a:prstGeom>
          <a:solidFill>
            <a:srgbClr val="99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462" name="Rectangle 6"/>
          <p:cNvSpPr>
            <a:spLocks noChangeArrowheads="1"/>
          </p:cNvSpPr>
          <p:nvPr/>
        </p:nvSpPr>
        <p:spPr bwMode="auto">
          <a:xfrm>
            <a:off x="3541713" y="4724400"/>
            <a:ext cx="155575" cy="288925"/>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463" name="Rectangle 7"/>
          <p:cNvSpPr>
            <a:spLocks noChangeArrowheads="1"/>
          </p:cNvSpPr>
          <p:nvPr/>
        </p:nvSpPr>
        <p:spPr bwMode="auto">
          <a:xfrm>
            <a:off x="3635375" y="2852738"/>
            <a:ext cx="288925" cy="288925"/>
          </a:xfrm>
          <a:prstGeom prst="rect">
            <a:avLst/>
          </a:prstGeom>
          <a:solidFill>
            <a:srgbClr val="99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464" name="Rectangle 8"/>
          <p:cNvSpPr>
            <a:spLocks noChangeArrowheads="1"/>
          </p:cNvSpPr>
          <p:nvPr/>
        </p:nvSpPr>
        <p:spPr bwMode="auto">
          <a:xfrm>
            <a:off x="4716463" y="3213100"/>
            <a:ext cx="142875" cy="647700"/>
          </a:xfrm>
          <a:prstGeom prst="rect">
            <a:avLst/>
          </a:prstGeom>
          <a:solidFill>
            <a:srgbClr val="99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465" name="Rectangle 9"/>
          <p:cNvSpPr>
            <a:spLocks noGrp="1" noChangeArrowheads="1"/>
          </p:cNvSpPr>
          <p:nvPr>
            <p:ph type="title"/>
          </p:nvPr>
        </p:nvSpPr>
        <p:spPr/>
        <p:txBody>
          <a:bodyPr/>
          <a:lstStyle/>
          <a:p>
            <a:r>
              <a:rPr lang="en-US"/>
              <a:t>Flow Visualization: Problems and Concepts</a:t>
            </a:r>
            <a:endParaRPr lang="de-DE"/>
          </a:p>
        </p:txBody>
      </p:sp>
      <p:sp>
        <p:nvSpPr>
          <p:cNvPr id="787466" name="Text Box 10"/>
          <p:cNvSpPr txBox="1">
            <a:spLocks noChangeArrowheads="1"/>
          </p:cNvSpPr>
          <p:nvPr/>
        </p:nvSpPr>
        <p:spPr bwMode="auto">
          <a:xfrm>
            <a:off x="2268538" y="765175"/>
            <a:ext cx="30241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dirty="0" err="1"/>
              <a:t>vector</a:t>
            </a:r>
            <a:r>
              <a:rPr lang="de-DE" sz="1800" dirty="0"/>
              <a:t> </a:t>
            </a:r>
            <a:r>
              <a:rPr lang="de-DE" sz="1800" dirty="0" err="1"/>
              <a:t>field</a:t>
            </a:r>
            <a:endParaRPr lang="de-DE" sz="1800" dirty="0"/>
          </a:p>
        </p:txBody>
      </p:sp>
      <p:pic>
        <p:nvPicPr>
          <p:cNvPr id="787467" name="Picture 11" descr="TP_tmp"/>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725" y="1412875"/>
            <a:ext cx="1549400" cy="2032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7468" name="Picture 12" descr="TP_tmp"/>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06700" y="4760913"/>
            <a:ext cx="1803400" cy="254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787469" name="Rectangle 13"/>
          <p:cNvSpPr>
            <a:spLocks noChangeArrowheads="1"/>
          </p:cNvSpPr>
          <p:nvPr/>
        </p:nvSpPr>
        <p:spPr bwMode="auto">
          <a:xfrm>
            <a:off x="4787900" y="5084763"/>
            <a:ext cx="144463" cy="649287"/>
          </a:xfrm>
          <a:prstGeom prst="rect">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87470" name="Picture 14" descr="TP_tmp"/>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8138" y="2887663"/>
            <a:ext cx="1803400" cy="254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787471" name="Rectangle 15"/>
          <p:cNvSpPr>
            <a:spLocks noChangeArrowheads="1"/>
          </p:cNvSpPr>
          <p:nvPr/>
        </p:nvSpPr>
        <p:spPr bwMode="auto">
          <a:xfrm>
            <a:off x="5003800" y="5084763"/>
            <a:ext cx="144463" cy="649287"/>
          </a:xfrm>
          <a:prstGeom prst="rect">
            <a:avLst/>
          </a:prstGeom>
          <a:solidFill>
            <a:srgbClr val="99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472" name="Text Box 16"/>
          <p:cNvSpPr txBox="1">
            <a:spLocks noChangeArrowheads="1"/>
          </p:cNvSpPr>
          <p:nvPr/>
        </p:nvSpPr>
        <p:spPr bwMode="auto">
          <a:xfrm>
            <a:off x="287338" y="1408113"/>
            <a:ext cx="1800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600"/>
              <a:t>parameter-independent</a:t>
            </a:r>
          </a:p>
        </p:txBody>
      </p:sp>
      <p:sp>
        <p:nvSpPr>
          <p:cNvPr id="787473" name="Text Box 17"/>
          <p:cNvSpPr txBox="1">
            <a:spLocks noChangeArrowheads="1"/>
          </p:cNvSpPr>
          <p:nvPr/>
        </p:nvSpPr>
        <p:spPr bwMode="auto">
          <a:xfrm>
            <a:off x="287338" y="3068638"/>
            <a:ext cx="1800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600"/>
              <a:t>one-parameter-dependent</a:t>
            </a:r>
          </a:p>
        </p:txBody>
      </p:sp>
      <p:sp>
        <p:nvSpPr>
          <p:cNvPr id="787474" name="Text Box 18"/>
          <p:cNvSpPr txBox="1">
            <a:spLocks noChangeArrowheads="1"/>
          </p:cNvSpPr>
          <p:nvPr/>
        </p:nvSpPr>
        <p:spPr bwMode="auto">
          <a:xfrm>
            <a:off x="287338" y="4941888"/>
            <a:ext cx="1800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600"/>
              <a:t>two-parameter-dependent</a:t>
            </a:r>
          </a:p>
        </p:txBody>
      </p:sp>
      <p:sp>
        <p:nvSpPr>
          <p:cNvPr id="787475" name="Text Box 19"/>
          <p:cNvSpPr txBox="1">
            <a:spLocks noChangeArrowheads="1"/>
          </p:cNvSpPr>
          <p:nvPr/>
        </p:nvSpPr>
        <p:spPr bwMode="auto">
          <a:xfrm>
            <a:off x="6445250" y="1557338"/>
            <a:ext cx="2159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600" b="1" i="1"/>
              <a:t>steady</a:t>
            </a:r>
            <a:r>
              <a:rPr lang="de-DE" sz="1600" b="1"/>
              <a:t> </a:t>
            </a:r>
            <a:r>
              <a:rPr lang="de-DE" sz="1600"/>
              <a:t>vector field</a:t>
            </a:r>
          </a:p>
        </p:txBody>
      </p:sp>
      <p:sp>
        <p:nvSpPr>
          <p:cNvPr id="787476" name="Text Box 20"/>
          <p:cNvSpPr txBox="1">
            <a:spLocks noChangeArrowheads="1"/>
          </p:cNvSpPr>
          <p:nvPr/>
        </p:nvSpPr>
        <p:spPr bwMode="auto">
          <a:xfrm>
            <a:off x="6443663" y="3092450"/>
            <a:ext cx="2159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600" b="1" i="1"/>
              <a:t>unsteady</a:t>
            </a:r>
            <a:r>
              <a:rPr lang="de-DE" sz="1600" b="1"/>
              <a:t> </a:t>
            </a:r>
            <a:r>
              <a:rPr lang="de-DE" sz="1600"/>
              <a:t>vector field</a:t>
            </a:r>
          </a:p>
        </p:txBody>
      </p:sp>
      <p:pic>
        <p:nvPicPr>
          <p:cNvPr id="787477" name="Picture 21" descr="TP_tmp"/>
          <p:cNvPicPr>
            <a:picLocks noChangeAspect="1" noChangeArrowheads="1"/>
          </p:cNvPicPr>
          <p:nvPr>
            <p:custDataLst>
              <p:tags r:id="rId4"/>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9975" y="5099050"/>
            <a:ext cx="3022600" cy="635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7478" name="Picture 22" descr="TP_tmp"/>
          <p:cNvPicPr>
            <a:picLocks noChangeAspect="1" noChangeArrowheads="1"/>
          </p:cNvPicPr>
          <p:nvPr>
            <p:custDataLst>
              <p:tags r:id="rId5"/>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7138" y="3225800"/>
            <a:ext cx="2565400" cy="635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787479" name="Picture 23" descr="TP_tmp"/>
          <p:cNvPicPr>
            <a:picLocks noChangeAspect="1" noChangeArrowheads="1"/>
          </p:cNvPicPr>
          <p:nvPr>
            <p:custDataLst>
              <p:tags r:id="rId6"/>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1925" y="4881563"/>
            <a:ext cx="2159000" cy="635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Tree>
    <p:extLst>
      <p:ext uri="{BB962C8B-B14F-4D97-AF65-F5344CB8AC3E}">
        <p14:creationId xmlns:p14="http://schemas.microsoft.com/office/powerpoint/2010/main" val="3252969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4" presetClass="path" presetSubtype="0" accel="50000" decel="50000" fill="hold" nodeType="afterEffect">
                                  <p:stCondLst>
                                    <p:cond delay="0"/>
                                  </p:stCondLst>
                                  <p:childTnLst>
                                    <p:animMotion origin="layout" path="M -1.66667E-6 -1.85185E-6 L -1.66667E-6 -0.45764 " pathEditMode="relative" rAng="0" ptsTypes="AA">
                                      <p:cBhvr>
                                        <p:cTn id="6" dur="2000" fill="hold"/>
                                        <p:tgtEl>
                                          <p:spTgt spid="787479"/>
                                        </p:tgtEl>
                                        <p:attrNameLst>
                                          <p:attrName>ppt_x</p:attrName>
                                          <p:attrName>ppt_y</p:attrName>
                                        </p:attrNameLst>
                                      </p:cBhvr>
                                      <p:rCtr x="0" y="-22894"/>
                                    </p:animMotion>
                                  </p:childTnLst>
                                </p:cTn>
                              </p:par>
                            </p:childTnLst>
                          </p:cTn>
                        </p:par>
                        <p:par>
                          <p:cTn id="7" fill="hold" nodeType="afterGroup">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78747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8747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8747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8747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8747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87476"/>
                                        </p:tgtEl>
                                        <p:attrNameLst>
                                          <p:attrName>style.visibility</p:attrName>
                                        </p:attrNameLst>
                                      </p:cBhvr>
                                      <p:to>
                                        <p:strVal val="visible"/>
                                      </p:to>
                                    </p:set>
                                  </p:childTnLst>
                                </p:cTn>
                              </p:par>
                            </p:childTnLst>
                          </p:cTn>
                        </p:par>
                        <p:par>
                          <p:cTn id="22" fill="hold" nodeType="afterGroup">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787464"/>
                                        </p:tgtEl>
                                        <p:attrNameLst>
                                          <p:attrName>style.visibility</p:attrName>
                                        </p:attrNameLst>
                                      </p:cBhvr>
                                      <p:to>
                                        <p:strVal val="visible"/>
                                      </p:to>
                                    </p:set>
                                    <p:animEffect transition="in" filter="fade">
                                      <p:cBhvr>
                                        <p:cTn id="25" dur="1000"/>
                                        <p:tgtEl>
                                          <p:spTgt spid="7874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87463"/>
                                        </p:tgtEl>
                                        <p:attrNameLst>
                                          <p:attrName>style.visibility</p:attrName>
                                        </p:attrNameLst>
                                      </p:cBhvr>
                                      <p:to>
                                        <p:strVal val="visible"/>
                                      </p:to>
                                    </p:set>
                                    <p:animEffect transition="in" filter="fade">
                                      <p:cBhvr>
                                        <p:cTn id="28" dur="1000"/>
                                        <p:tgtEl>
                                          <p:spTgt spid="7874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87458"/>
                                        </p:tgtEl>
                                        <p:attrNameLst>
                                          <p:attrName>style.visibility</p:attrName>
                                        </p:attrNameLst>
                                      </p:cBhvr>
                                      <p:to>
                                        <p:strVal val="visible"/>
                                      </p:to>
                                    </p:set>
                                    <p:animEffect transition="in" filter="fade">
                                      <p:cBhvr>
                                        <p:cTn id="31" dur="1000"/>
                                        <p:tgtEl>
                                          <p:spTgt spid="78745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8747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8746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87477"/>
                                        </p:tgtEl>
                                        <p:attrNameLst>
                                          <p:attrName>style.visibility</p:attrName>
                                        </p:attrNameLst>
                                      </p:cBhvr>
                                      <p:to>
                                        <p:strVal val="visible"/>
                                      </p:to>
                                    </p:set>
                                  </p:childTnLst>
                                </p:cTn>
                              </p:par>
                            </p:childTnLst>
                          </p:cTn>
                        </p:par>
                        <p:par>
                          <p:cTn id="40" fill="hold" nodeType="afterGroup">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787469"/>
                                        </p:tgtEl>
                                        <p:attrNameLst>
                                          <p:attrName>style.visibility</p:attrName>
                                        </p:attrNameLst>
                                      </p:cBhvr>
                                      <p:to>
                                        <p:strVal val="visible"/>
                                      </p:to>
                                    </p:set>
                                    <p:animEffect transition="in" filter="fade">
                                      <p:cBhvr>
                                        <p:cTn id="43" dur="1000"/>
                                        <p:tgtEl>
                                          <p:spTgt spid="78746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87471"/>
                                        </p:tgtEl>
                                        <p:attrNameLst>
                                          <p:attrName>style.visibility</p:attrName>
                                        </p:attrNameLst>
                                      </p:cBhvr>
                                      <p:to>
                                        <p:strVal val="visible"/>
                                      </p:to>
                                    </p:set>
                                    <p:animEffect transition="in" filter="fade">
                                      <p:cBhvr>
                                        <p:cTn id="46" dur="1000"/>
                                        <p:tgtEl>
                                          <p:spTgt spid="7874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87461"/>
                                        </p:tgtEl>
                                        <p:attrNameLst>
                                          <p:attrName>style.visibility</p:attrName>
                                        </p:attrNameLst>
                                      </p:cBhvr>
                                      <p:to>
                                        <p:strVal val="visible"/>
                                      </p:to>
                                    </p:set>
                                    <p:animEffect transition="in" filter="fade">
                                      <p:cBhvr>
                                        <p:cTn id="49" dur="1000"/>
                                        <p:tgtEl>
                                          <p:spTgt spid="78746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87462"/>
                                        </p:tgtEl>
                                        <p:attrNameLst>
                                          <p:attrName>style.visibility</p:attrName>
                                        </p:attrNameLst>
                                      </p:cBhvr>
                                      <p:to>
                                        <p:strVal val="visible"/>
                                      </p:to>
                                    </p:set>
                                    <p:animEffect transition="in" filter="fade">
                                      <p:cBhvr>
                                        <p:cTn id="52" dur="1000"/>
                                        <p:tgtEl>
                                          <p:spTgt spid="7874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87459"/>
                                        </p:tgtEl>
                                        <p:attrNameLst>
                                          <p:attrName>style.visibility</p:attrName>
                                        </p:attrNameLst>
                                      </p:cBhvr>
                                      <p:to>
                                        <p:strVal val="visible"/>
                                      </p:to>
                                    </p:set>
                                    <p:animEffect transition="in" filter="fade">
                                      <p:cBhvr>
                                        <p:cTn id="55" dur="1000"/>
                                        <p:tgtEl>
                                          <p:spTgt spid="78745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87460"/>
                                        </p:tgtEl>
                                        <p:attrNameLst>
                                          <p:attrName>style.visibility</p:attrName>
                                        </p:attrNameLst>
                                      </p:cBhvr>
                                      <p:to>
                                        <p:strVal val="visible"/>
                                      </p:to>
                                    </p:set>
                                    <p:animEffect transition="in" filter="fade">
                                      <p:cBhvr>
                                        <p:cTn id="58" dur="1000"/>
                                        <p:tgtEl>
                                          <p:spTgt spid="787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58" grpId="0" animBg="1"/>
      <p:bldP spid="787459" grpId="0" animBg="1"/>
      <p:bldP spid="787460" grpId="0" animBg="1"/>
      <p:bldP spid="787461" grpId="0" animBg="1"/>
      <p:bldP spid="787462" grpId="0" animBg="1"/>
      <p:bldP spid="787463" grpId="0" animBg="1"/>
      <p:bldP spid="787464" grpId="0" animBg="1"/>
      <p:bldP spid="787469" grpId="0" animBg="1"/>
      <p:bldP spid="787471" grpId="0" animBg="1"/>
      <p:bldP spid="787472" grpId="0"/>
      <p:bldP spid="787473" grpId="0"/>
      <p:bldP spid="787474" grpId="0"/>
      <p:bldP spid="787475" grpId="0"/>
      <p:bldP spid="78747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l"/>
            <a:r>
              <a:rPr lang="en-US" dirty="0" smtClean="0"/>
              <a:t>Local Features</a:t>
            </a:r>
            <a:endParaRPr lang="en-US" dirty="0"/>
          </a:p>
        </p:txBody>
      </p:sp>
      <p:sp>
        <p:nvSpPr>
          <p:cNvPr id="3" name="Content Placeholder 2"/>
          <p:cNvSpPr>
            <a:spLocks noGrp="1"/>
          </p:cNvSpPr>
          <p:nvPr>
            <p:ph sz="half" idx="2"/>
          </p:nvPr>
        </p:nvSpPr>
        <p:spPr/>
        <p:txBody>
          <a:bodyPr/>
          <a:lstStyle/>
          <a:p>
            <a:r>
              <a:rPr lang="en-US" sz="2000" dirty="0" smtClean="0"/>
              <a:t>(Local) minima and maxima</a:t>
            </a:r>
          </a:p>
          <a:p>
            <a:r>
              <a:rPr lang="en-US" sz="2000" dirty="0" smtClean="0"/>
              <a:t>Roots (zero crossings)</a:t>
            </a:r>
          </a:p>
          <a:p>
            <a:r>
              <a:rPr lang="en-US" sz="2000" dirty="0" smtClean="0"/>
              <a:t>Ridge and valley lines/surfaces</a:t>
            </a:r>
          </a:p>
          <a:p>
            <a:r>
              <a:rPr lang="en-US" sz="2000" dirty="0" smtClean="0"/>
              <a:t>Cores of swirling motion</a:t>
            </a:r>
          </a:p>
          <a:p>
            <a:r>
              <a:rPr lang="en-US" sz="2000" dirty="0" smtClean="0"/>
              <a:t>Critical points</a:t>
            </a:r>
          </a:p>
          <a:p>
            <a:r>
              <a:rPr lang="en-US" sz="2000" dirty="0" smtClean="0"/>
              <a:t>Boundary switch points/curves</a:t>
            </a:r>
          </a:p>
          <a:p>
            <a:r>
              <a:rPr lang="en-US" sz="2000" dirty="0" smtClean="0"/>
              <a:t>Fold, </a:t>
            </a:r>
            <a:r>
              <a:rPr lang="en-US" sz="2000" dirty="0" err="1" smtClean="0"/>
              <a:t>Hopf</a:t>
            </a:r>
            <a:r>
              <a:rPr lang="en-US" sz="2000" dirty="0" smtClean="0"/>
              <a:t> bifurcations</a:t>
            </a:r>
            <a:endParaRPr lang="en-US" sz="2000" dirty="0"/>
          </a:p>
        </p:txBody>
      </p:sp>
      <p:sp>
        <p:nvSpPr>
          <p:cNvPr id="4" name="Text Placeholder 3"/>
          <p:cNvSpPr>
            <a:spLocks noGrp="1"/>
          </p:cNvSpPr>
          <p:nvPr>
            <p:ph type="body" sz="quarter" idx="3"/>
          </p:nvPr>
        </p:nvSpPr>
        <p:spPr/>
        <p:txBody>
          <a:bodyPr/>
          <a:lstStyle/>
          <a:p>
            <a:r>
              <a:rPr lang="en-US" dirty="0" smtClean="0"/>
              <a:t>Global Features</a:t>
            </a:r>
            <a:endParaRPr lang="en-US" dirty="0"/>
          </a:p>
        </p:txBody>
      </p:sp>
      <p:sp>
        <p:nvSpPr>
          <p:cNvPr id="5" name="Content Placeholder 4"/>
          <p:cNvSpPr>
            <a:spLocks noGrp="1"/>
          </p:cNvSpPr>
          <p:nvPr>
            <p:ph sz="quarter" idx="4"/>
          </p:nvPr>
        </p:nvSpPr>
        <p:spPr/>
        <p:txBody>
          <a:bodyPr/>
          <a:lstStyle/>
          <a:p>
            <a:r>
              <a:rPr lang="en-US" sz="2000" dirty="0" smtClean="0"/>
              <a:t>Global minimum and maximum</a:t>
            </a:r>
          </a:p>
          <a:p>
            <a:r>
              <a:rPr lang="en-US" sz="2000" dirty="0" err="1" smtClean="0"/>
              <a:t>Separatrices</a:t>
            </a:r>
            <a:endParaRPr lang="en-US" sz="2000" dirty="0" smtClean="0"/>
          </a:p>
          <a:p>
            <a:r>
              <a:rPr lang="en-US" sz="2000" dirty="0" smtClean="0"/>
              <a:t>Closed stream lines</a:t>
            </a:r>
          </a:p>
          <a:p>
            <a:r>
              <a:rPr lang="en-US" sz="2000" dirty="0" smtClean="0"/>
              <a:t>Saddle connectors</a:t>
            </a:r>
          </a:p>
          <a:p>
            <a:r>
              <a:rPr lang="en-US" sz="2000" dirty="0" smtClean="0"/>
              <a:t>Boundary switch connectors</a:t>
            </a:r>
          </a:p>
          <a:p>
            <a:r>
              <a:rPr lang="en-US" sz="2000" dirty="0" smtClean="0"/>
              <a:t>Topological segmentation (aka topological skeleton or Morse-</a:t>
            </a:r>
            <a:r>
              <a:rPr lang="en-US" sz="2000" dirty="0" err="1" smtClean="0"/>
              <a:t>Smale</a:t>
            </a:r>
            <a:r>
              <a:rPr lang="en-US" sz="2000" dirty="0" smtClean="0"/>
              <a:t> complex)</a:t>
            </a:r>
          </a:p>
          <a:p>
            <a:r>
              <a:rPr lang="en-US" sz="2000" dirty="0" smtClean="0"/>
              <a:t>Saddle connections (hetero-/</a:t>
            </a:r>
            <a:r>
              <a:rPr lang="en-US" sz="2000" dirty="0" err="1" smtClean="0"/>
              <a:t>homoclinic</a:t>
            </a:r>
            <a:r>
              <a:rPr lang="en-US" sz="2000" dirty="0" smtClean="0"/>
              <a:t> orbits)</a:t>
            </a:r>
          </a:p>
          <a:p>
            <a:r>
              <a:rPr lang="en-US" sz="2000" dirty="0" smtClean="0"/>
              <a:t>Watersheds / watercourses</a:t>
            </a:r>
            <a:endParaRPr lang="en-US" sz="2000" dirty="0"/>
          </a:p>
        </p:txBody>
      </p:sp>
      <p:sp>
        <p:nvSpPr>
          <p:cNvPr id="6" name="Title 5"/>
          <p:cNvSpPr>
            <a:spLocks noGrp="1"/>
          </p:cNvSpPr>
          <p:nvPr>
            <p:ph type="title"/>
          </p:nvPr>
        </p:nvSpPr>
        <p:spPr/>
        <p:txBody>
          <a:bodyPr/>
          <a:lstStyle/>
          <a:p>
            <a:r>
              <a:rPr lang="en-US" dirty="0" smtClean="0"/>
              <a:t>Local vs. Global Features</a:t>
            </a:r>
            <a:endParaRPr lang="en-US" dirty="0"/>
          </a:p>
        </p:txBody>
      </p:sp>
      <p:sp>
        <p:nvSpPr>
          <p:cNvPr id="42" name="TextBox 41"/>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2807188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noChangeArrowheads="1"/>
          </p:cNvSpPr>
          <p:nvPr>
            <p:ph type="ctrTitle"/>
          </p:nvPr>
        </p:nvSpPr>
        <p:spPr>
          <a:xfrm>
            <a:off x="1295400" y="1828800"/>
            <a:ext cx="7467600" cy="1143000"/>
          </a:xfrm>
        </p:spPr>
        <p:txBody>
          <a:bodyPr/>
          <a:lstStyle/>
          <a:p>
            <a:r>
              <a:rPr lang="en-US" sz="3600" dirty="0" smtClean="0"/>
              <a:t>Extremal Structures</a:t>
            </a:r>
            <a:endParaRPr lang="de-DE" dirty="0"/>
          </a:p>
        </p:txBody>
      </p:sp>
      <p:sp>
        <p:nvSpPr>
          <p:cNvPr id="120837" name="Rectangle 5"/>
          <p:cNvSpPr>
            <a:spLocks noGrp="1" noChangeArrowheads="1"/>
          </p:cNvSpPr>
          <p:nvPr>
            <p:ph type="subTitle" idx="1"/>
          </p:nvPr>
        </p:nvSpPr>
        <p:spPr/>
        <p:txBody>
          <a:bodyPr/>
          <a:lstStyle/>
          <a:p>
            <a:r>
              <a:rPr lang="en-US" dirty="0" smtClean="0"/>
              <a:t>Introduction</a:t>
            </a:r>
            <a:endParaRPr lang="en-US" dirty="0"/>
          </a:p>
        </p:txBody>
      </p:sp>
    </p:spTree>
    <p:extLst>
      <p:ext uri="{BB962C8B-B14F-4D97-AF65-F5344CB8AC3E}">
        <p14:creationId xmlns:p14="http://schemas.microsoft.com/office/powerpoint/2010/main" val="34856527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Extremal</a:t>
            </a:r>
            <a:r>
              <a:rPr lang="en-US" dirty="0" smtClean="0"/>
              <a:t> structures of a 1D function</a:t>
            </a:r>
            <a:endParaRPr lang="en-US" dirty="0"/>
          </a:p>
        </p:txBody>
      </p:sp>
      <p:cxnSp>
        <p:nvCxnSpPr>
          <p:cNvPr id="3" name="Straight Arrow Connector 2"/>
          <p:cNvCxnSpPr/>
          <p:nvPr/>
        </p:nvCxnSpPr>
        <p:spPr bwMode="auto">
          <a:xfrm>
            <a:off x="1066800" y="2590800"/>
            <a:ext cx="6934200" cy="0"/>
          </a:xfrm>
          <a:prstGeom prst="straightConnector1">
            <a:avLst/>
          </a:prstGeom>
          <a:noFill/>
          <a:ln w="38100" cap="flat" cmpd="sng" algn="ctr">
            <a:solidFill>
              <a:schemeClr val="tx1"/>
            </a:solidFill>
            <a:prstDash val="solid"/>
            <a:round/>
            <a:headEnd type="none" w="med" len="med"/>
            <a:tailEnd type="arrow"/>
          </a:ln>
          <a:effectLst/>
        </p:spPr>
      </p:cxnSp>
      <p:cxnSp>
        <p:nvCxnSpPr>
          <p:cNvPr id="4" name="Straight Arrow Connector 3"/>
          <p:cNvCxnSpPr/>
          <p:nvPr/>
        </p:nvCxnSpPr>
        <p:spPr bwMode="auto">
          <a:xfrm flipV="1">
            <a:off x="4413441" y="1066800"/>
            <a:ext cx="0" cy="3124200"/>
          </a:xfrm>
          <a:prstGeom prst="straightConnector1">
            <a:avLst/>
          </a:prstGeom>
          <a:noFill/>
          <a:ln w="38100" cap="flat" cmpd="sng" algn="ctr">
            <a:solidFill>
              <a:schemeClr val="tx1"/>
            </a:solidFill>
            <a:prstDash val="solid"/>
            <a:round/>
            <a:headEnd type="none" w="med" len="med"/>
            <a:tailEnd type="arrow"/>
          </a:ln>
          <a:effectLst/>
        </p:spPr>
      </p:cxnSp>
      <p:sp>
        <p:nvSpPr>
          <p:cNvPr id="5" name="TextBox 4"/>
          <p:cNvSpPr txBox="1"/>
          <p:nvPr/>
        </p:nvSpPr>
        <p:spPr>
          <a:xfrm>
            <a:off x="7924800" y="2667000"/>
            <a:ext cx="300082" cy="369332"/>
          </a:xfrm>
          <a:prstGeom prst="rect">
            <a:avLst/>
          </a:prstGeom>
          <a:noFill/>
        </p:spPr>
        <p:txBody>
          <a:bodyPr wrap="none" rtlCol="0">
            <a:spAutoFit/>
          </a:bodyPr>
          <a:lstStyle/>
          <a:p>
            <a:r>
              <a:rPr lang="en-US" dirty="0" smtClean="0"/>
              <a:t>x</a:t>
            </a:r>
            <a:endParaRPr lang="en-US" dirty="0"/>
          </a:p>
        </p:txBody>
      </p:sp>
      <p:sp>
        <p:nvSpPr>
          <p:cNvPr id="6" name="TextBox 5"/>
          <p:cNvSpPr txBox="1"/>
          <p:nvPr/>
        </p:nvSpPr>
        <p:spPr>
          <a:xfrm>
            <a:off x="4489641" y="990600"/>
            <a:ext cx="768159" cy="369332"/>
          </a:xfrm>
          <a:prstGeom prst="rect">
            <a:avLst/>
          </a:prstGeom>
          <a:noFill/>
        </p:spPr>
        <p:txBody>
          <a:bodyPr wrap="none" rtlCol="0">
            <a:spAutoFit/>
          </a:bodyPr>
          <a:lstStyle/>
          <a:p>
            <a:r>
              <a:rPr lang="en-US" dirty="0" smtClean="0"/>
              <a:t>y=f(x)</a:t>
            </a:r>
            <a:endParaRPr lang="en-US" dirty="0"/>
          </a:p>
        </p:txBody>
      </p:sp>
      <p:sp>
        <p:nvSpPr>
          <p:cNvPr id="7" name="Freeform 6"/>
          <p:cNvSpPr/>
          <p:nvPr/>
        </p:nvSpPr>
        <p:spPr bwMode="auto">
          <a:xfrm>
            <a:off x="1454943" y="1455635"/>
            <a:ext cx="5950745" cy="2136726"/>
          </a:xfrm>
          <a:custGeom>
            <a:avLst/>
            <a:gdLst>
              <a:gd name="connsiteX0" fmla="*/ 0 w 6165057"/>
              <a:gd name="connsiteY0" fmla="*/ 1887640 h 2430565"/>
              <a:gd name="connsiteX1" fmla="*/ 1471613 w 6165057"/>
              <a:gd name="connsiteY1" fmla="*/ 423171 h 2430565"/>
              <a:gd name="connsiteX2" fmla="*/ 2486025 w 6165057"/>
              <a:gd name="connsiteY2" fmla="*/ 1887640 h 2430565"/>
              <a:gd name="connsiteX3" fmla="*/ 2864644 w 6165057"/>
              <a:gd name="connsiteY3" fmla="*/ 1266134 h 2430565"/>
              <a:gd name="connsiteX4" fmla="*/ 3421857 w 6165057"/>
              <a:gd name="connsiteY4" fmla="*/ 2109096 h 2430565"/>
              <a:gd name="connsiteX5" fmla="*/ 4214813 w 6165057"/>
              <a:gd name="connsiteY5" fmla="*/ 30265 h 2430565"/>
              <a:gd name="connsiteX6" fmla="*/ 4707732 w 6165057"/>
              <a:gd name="connsiteY6" fmla="*/ 851796 h 2430565"/>
              <a:gd name="connsiteX7" fmla="*/ 5157788 w 6165057"/>
              <a:gd name="connsiteY7" fmla="*/ 551759 h 2430565"/>
              <a:gd name="connsiteX8" fmla="*/ 6165057 w 6165057"/>
              <a:gd name="connsiteY8" fmla="*/ 2430565 h 2430565"/>
              <a:gd name="connsiteX0" fmla="*/ 0 w 5950745"/>
              <a:gd name="connsiteY0" fmla="*/ 1887640 h 2136726"/>
              <a:gd name="connsiteX1" fmla="*/ 1471613 w 5950745"/>
              <a:gd name="connsiteY1" fmla="*/ 423171 h 2136726"/>
              <a:gd name="connsiteX2" fmla="*/ 2486025 w 5950745"/>
              <a:gd name="connsiteY2" fmla="*/ 1887640 h 2136726"/>
              <a:gd name="connsiteX3" fmla="*/ 2864644 w 5950745"/>
              <a:gd name="connsiteY3" fmla="*/ 1266134 h 2136726"/>
              <a:gd name="connsiteX4" fmla="*/ 3421857 w 5950745"/>
              <a:gd name="connsiteY4" fmla="*/ 2109096 h 2136726"/>
              <a:gd name="connsiteX5" fmla="*/ 4214813 w 5950745"/>
              <a:gd name="connsiteY5" fmla="*/ 30265 h 2136726"/>
              <a:gd name="connsiteX6" fmla="*/ 4707732 w 5950745"/>
              <a:gd name="connsiteY6" fmla="*/ 851796 h 2136726"/>
              <a:gd name="connsiteX7" fmla="*/ 5157788 w 5950745"/>
              <a:gd name="connsiteY7" fmla="*/ 551759 h 2136726"/>
              <a:gd name="connsiteX8" fmla="*/ 5950745 w 5950745"/>
              <a:gd name="connsiteY8" fmla="*/ 1987652 h 213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0745" h="2136726">
                <a:moveTo>
                  <a:pt x="0" y="1887640"/>
                </a:moveTo>
                <a:cubicBezTo>
                  <a:pt x="528638" y="1155405"/>
                  <a:pt x="1057276" y="423171"/>
                  <a:pt x="1471613" y="423171"/>
                </a:cubicBezTo>
                <a:cubicBezTo>
                  <a:pt x="1885950" y="423171"/>
                  <a:pt x="2253853" y="1747146"/>
                  <a:pt x="2486025" y="1887640"/>
                </a:cubicBezTo>
                <a:cubicBezTo>
                  <a:pt x="2718197" y="2028134"/>
                  <a:pt x="2708672" y="1229225"/>
                  <a:pt x="2864644" y="1266134"/>
                </a:cubicBezTo>
                <a:cubicBezTo>
                  <a:pt x="3020616" y="1303043"/>
                  <a:pt x="3196829" y="2315074"/>
                  <a:pt x="3421857" y="2109096"/>
                </a:cubicBezTo>
                <a:cubicBezTo>
                  <a:pt x="3646885" y="1903118"/>
                  <a:pt x="4000501" y="239815"/>
                  <a:pt x="4214813" y="30265"/>
                </a:cubicBezTo>
                <a:cubicBezTo>
                  <a:pt x="4429125" y="-179285"/>
                  <a:pt x="4550570" y="764880"/>
                  <a:pt x="4707732" y="851796"/>
                </a:cubicBezTo>
                <a:cubicBezTo>
                  <a:pt x="4864894" y="938712"/>
                  <a:pt x="4950619" y="362450"/>
                  <a:pt x="5157788" y="551759"/>
                </a:cubicBezTo>
                <a:cubicBezTo>
                  <a:pt x="5364957" y="741068"/>
                  <a:pt x="5741195" y="1670946"/>
                  <a:pt x="5950745" y="1987652"/>
                </a:cubicBezTo>
              </a:path>
            </a:pathLst>
          </a:cu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Oval 7"/>
          <p:cNvSpPr>
            <a:spLocks noChangeAspect="1"/>
          </p:cNvSpPr>
          <p:nvPr/>
        </p:nvSpPr>
        <p:spPr bwMode="auto">
          <a:xfrm>
            <a:off x="2819400" y="1795464"/>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Oval 8"/>
          <p:cNvSpPr>
            <a:spLocks noChangeAspect="1"/>
          </p:cNvSpPr>
          <p:nvPr/>
        </p:nvSpPr>
        <p:spPr bwMode="auto">
          <a:xfrm>
            <a:off x="3905250" y="3265170"/>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Oval 9"/>
          <p:cNvSpPr>
            <a:spLocks noChangeAspect="1"/>
          </p:cNvSpPr>
          <p:nvPr/>
        </p:nvSpPr>
        <p:spPr bwMode="auto">
          <a:xfrm>
            <a:off x="4731544" y="3489007"/>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Oval 10"/>
          <p:cNvSpPr>
            <a:spLocks noChangeAspect="1"/>
          </p:cNvSpPr>
          <p:nvPr/>
        </p:nvSpPr>
        <p:spPr bwMode="auto">
          <a:xfrm>
            <a:off x="6119813" y="2226944"/>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Oval 15"/>
          <p:cNvSpPr>
            <a:spLocks noChangeAspect="1"/>
          </p:cNvSpPr>
          <p:nvPr/>
        </p:nvSpPr>
        <p:spPr bwMode="auto">
          <a:xfrm>
            <a:off x="5638800" y="1364195"/>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Oval 17"/>
          <p:cNvSpPr>
            <a:spLocks noChangeAspect="1"/>
          </p:cNvSpPr>
          <p:nvPr/>
        </p:nvSpPr>
        <p:spPr bwMode="auto">
          <a:xfrm>
            <a:off x="762000" y="3924300"/>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 name="Oval 19"/>
          <p:cNvSpPr>
            <a:spLocks noChangeAspect="1"/>
          </p:cNvSpPr>
          <p:nvPr/>
        </p:nvSpPr>
        <p:spPr bwMode="auto">
          <a:xfrm>
            <a:off x="762000" y="3619500"/>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 name="TextBox 20"/>
          <p:cNvSpPr txBox="1"/>
          <p:nvPr/>
        </p:nvSpPr>
        <p:spPr>
          <a:xfrm>
            <a:off x="959947" y="3472071"/>
            <a:ext cx="960519" cy="738664"/>
          </a:xfrm>
          <a:prstGeom prst="rect">
            <a:avLst/>
          </a:prstGeom>
          <a:noFill/>
        </p:spPr>
        <p:txBody>
          <a:bodyPr wrap="none" rtlCol="0">
            <a:spAutoFit/>
          </a:bodyPr>
          <a:lstStyle/>
          <a:p>
            <a:pPr>
              <a:lnSpc>
                <a:spcPct val="150000"/>
              </a:lnSpc>
            </a:pPr>
            <a:r>
              <a:rPr lang="en-US" sz="1400" dirty="0" smtClean="0"/>
              <a:t>maximum</a:t>
            </a:r>
          </a:p>
          <a:p>
            <a:pPr>
              <a:lnSpc>
                <a:spcPct val="150000"/>
              </a:lnSpc>
            </a:pPr>
            <a:r>
              <a:rPr lang="en-US" sz="1400" dirty="0" smtClean="0"/>
              <a:t>minimum</a:t>
            </a:r>
          </a:p>
        </p:txBody>
      </p:sp>
      <p:sp>
        <p:nvSpPr>
          <p:cNvPr id="31" name="TextBox 30"/>
          <p:cNvSpPr txBox="1"/>
          <p:nvPr/>
        </p:nvSpPr>
        <p:spPr>
          <a:xfrm>
            <a:off x="2196991" y="5029200"/>
            <a:ext cx="4750018" cy="923330"/>
          </a:xfrm>
          <a:prstGeom prst="rect">
            <a:avLst/>
          </a:prstGeom>
          <a:noFill/>
        </p:spPr>
        <p:txBody>
          <a:bodyPr wrap="none" rtlCol="0">
            <a:spAutoFit/>
          </a:bodyPr>
          <a:lstStyle/>
          <a:p>
            <a:pPr algn="ctr"/>
            <a:r>
              <a:rPr lang="en-US" dirty="0" smtClean="0"/>
              <a:t>The </a:t>
            </a:r>
            <a:r>
              <a:rPr lang="en-US" dirty="0" err="1" smtClean="0"/>
              <a:t>extremal</a:t>
            </a:r>
            <a:r>
              <a:rPr lang="en-US" dirty="0" smtClean="0"/>
              <a:t> structures of a 1D function are:</a:t>
            </a:r>
          </a:p>
          <a:p>
            <a:pPr algn="ctr"/>
            <a:r>
              <a:rPr lang="en-US" i="1" dirty="0" smtClean="0"/>
              <a:t>minima</a:t>
            </a:r>
            <a:r>
              <a:rPr lang="en-US" dirty="0" smtClean="0"/>
              <a:t> and </a:t>
            </a:r>
            <a:r>
              <a:rPr lang="en-US" i="1" dirty="0" smtClean="0"/>
              <a:t>maxima</a:t>
            </a:r>
          </a:p>
          <a:p>
            <a:pPr algn="ctr"/>
            <a:r>
              <a:rPr lang="en-US" dirty="0" smtClean="0"/>
              <a:t>(often also called </a:t>
            </a:r>
            <a:r>
              <a:rPr lang="en-US" i="1" dirty="0" err="1" smtClean="0"/>
              <a:t>extrema</a:t>
            </a:r>
            <a:r>
              <a:rPr lang="en-US" dirty="0" smtClean="0"/>
              <a:t>)</a:t>
            </a:r>
            <a:endParaRPr lang="en-US" dirty="0"/>
          </a:p>
        </p:txBody>
      </p:sp>
      <p:sp>
        <p:nvSpPr>
          <p:cNvPr id="17" name="Oval 16"/>
          <p:cNvSpPr>
            <a:spLocks noChangeAspect="1"/>
          </p:cNvSpPr>
          <p:nvPr/>
        </p:nvSpPr>
        <p:spPr bwMode="auto">
          <a:xfrm>
            <a:off x="4219401" y="2650440"/>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Oval 18"/>
          <p:cNvSpPr>
            <a:spLocks noChangeAspect="1"/>
          </p:cNvSpPr>
          <p:nvPr/>
        </p:nvSpPr>
        <p:spPr bwMode="auto">
          <a:xfrm>
            <a:off x="6450561" y="1890600"/>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8348455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4"/>
          <p:cNvSpPr>
            <a:spLocks noGrp="1" noChangeArrowheads="1"/>
          </p:cNvSpPr>
          <p:nvPr>
            <p:ph type="title"/>
          </p:nvPr>
        </p:nvSpPr>
        <p:spPr/>
        <p:txBody>
          <a:bodyPr/>
          <a:lstStyle/>
          <a:p>
            <a:r>
              <a:rPr lang="de-DE" dirty="0" err="1"/>
              <a:t>Extremal</a:t>
            </a:r>
            <a:r>
              <a:rPr lang="de-DE" dirty="0"/>
              <a:t> </a:t>
            </a:r>
            <a:r>
              <a:rPr lang="de-DE" dirty="0" err="1"/>
              <a:t>structures</a:t>
            </a:r>
            <a:r>
              <a:rPr lang="de-DE" dirty="0"/>
              <a:t> </a:t>
            </a:r>
            <a:r>
              <a:rPr lang="de-DE" dirty="0" err="1"/>
              <a:t>of</a:t>
            </a:r>
            <a:r>
              <a:rPr lang="de-DE" dirty="0"/>
              <a:t> a 2D </a:t>
            </a:r>
            <a:r>
              <a:rPr lang="de-DE" dirty="0" err="1"/>
              <a:t>scalar</a:t>
            </a:r>
            <a:r>
              <a:rPr lang="de-DE" dirty="0"/>
              <a:t> </a:t>
            </a:r>
            <a:r>
              <a:rPr lang="de-DE" dirty="0" err="1"/>
              <a:t>field</a:t>
            </a:r>
            <a:endParaRPr lang="de-DE" dirty="0"/>
          </a:p>
        </p:txBody>
      </p:sp>
      <p:pic>
        <p:nvPicPr>
          <p:cNvPr id="97286" name="SimpleTerrainIsoSliceTop.divx.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1905000" y="1700213"/>
            <a:ext cx="5334000" cy="345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739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7240" fill="hold"/>
                                        <p:tgtEl>
                                          <p:spTgt spid="9728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97286"/>
                </p:tgtEl>
              </p:cMediaNode>
            </p:video>
            <p:seq concurrent="1" nextAc="seek">
              <p:cTn id="8" restart="whenNotActive" fill="hold" evtFilter="cancelBubble" nodeType="interactiveSeq">
                <p:stCondLst>
                  <p:cond evt="onClick" delay="0">
                    <p:tgtEl>
                      <p:spTgt spid="9728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97286"/>
                                        </p:tgtEl>
                                      </p:cBhvr>
                                    </p:cmd>
                                  </p:childTnLst>
                                </p:cTn>
                              </p:par>
                            </p:childTnLst>
                          </p:cTn>
                        </p:par>
                      </p:childTnLst>
                    </p:cTn>
                  </p:par>
                </p:childTnLst>
              </p:cTn>
              <p:nextCondLst>
                <p:cond evt="onClick" delay="0">
                  <p:tgtEl>
                    <p:spTgt spid="97286"/>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p:txBody>
          <a:bodyPr/>
          <a:lstStyle/>
          <a:p>
            <a:r>
              <a:rPr lang="de-DE" dirty="0" err="1"/>
              <a:t>Extremal</a:t>
            </a:r>
            <a:r>
              <a:rPr lang="de-DE" dirty="0"/>
              <a:t> </a:t>
            </a:r>
            <a:r>
              <a:rPr lang="de-DE" dirty="0" err="1"/>
              <a:t>structures</a:t>
            </a:r>
            <a:r>
              <a:rPr lang="de-DE" dirty="0"/>
              <a:t> </a:t>
            </a:r>
            <a:r>
              <a:rPr lang="de-DE" dirty="0" err="1"/>
              <a:t>of</a:t>
            </a:r>
            <a:r>
              <a:rPr lang="de-DE" dirty="0"/>
              <a:t> a 2D </a:t>
            </a:r>
            <a:r>
              <a:rPr lang="de-DE" dirty="0" err="1"/>
              <a:t>scalar</a:t>
            </a:r>
            <a:r>
              <a:rPr lang="de-DE" dirty="0"/>
              <a:t> </a:t>
            </a:r>
            <a:r>
              <a:rPr lang="de-DE" dirty="0" err="1"/>
              <a:t>field</a:t>
            </a:r>
            <a:endParaRPr lang="de-DE" dirty="0"/>
          </a:p>
        </p:txBody>
      </p:sp>
      <p:pic>
        <p:nvPicPr>
          <p:cNvPr id="99333" name="SimpleTerrainIsoSliceDual.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2286000" y="900113"/>
            <a:ext cx="4572000" cy="5059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94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7240" fill="hold"/>
                                        <p:tgtEl>
                                          <p:spTgt spid="993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99333"/>
                </p:tgtEl>
              </p:cMediaNode>
            </p:video>
            <p:seq concurrent="1" nextAc="seek">
              <p:cTn id="8" restart="whenNotActive" fill="hold" evtFilter="cancelBubble" nodeType="interactiveSeq">
                <p:stCondLst>
                  <p:cond evt="onClick" delay="0">
                    <p:tgtEl>
                      <p:spTgt spid="9933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99333"/>
                                        </p:tgtEl>
                                      </p:cBhvr>
                                    </p:cmd>
                                  </p:childTnLst>
                                </p:cTn>
                              </p:par>
                            </p:childTnLst>
                          </p:cTn>
                        </p:par>
                      </p:childTnLst>
                    </p:cTn>
                  </p:par>
                </p:childTnLst>
              </p:cTn>
              <p:nextCondLst>
                <p:cond evt="onClick" delay="0">
                  <p:tgtEl>
                    <p:spTgt spid="9933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4"/>
          <p:cNvSpPr>
            <a:spLocks noGrp="1" noChangeArrowheads="1"/>
          </p:cNvSpPr>
          <p:nvPr>
            <p:ph type="title"/>
          </p:nvPr>
        </p:nvSpPr>
        <p:spPr/>
        <p:txBody>
          <a:bodyPr/>
          <a:lstStyle/>
          <a:p>
            <a:r>
              <a:rPr lang="de-DE" dirty="0" err="1"/>
              <a:t>Extremal</a:t>
            </a:r>
            <a:r>
              <a:rPr lang="de-DE" dirty="0"/>
              <a:t> </a:t>
            </a:r>
            <a:r>
              <a:rPr lang="de-DE" dirty="0" err="1"/>
              <a:t>structures</a:t>
            </a:r>
            <a:r>
              <a:rPr lang="de-DE" dirty="0"/>
              <a:t> </a:t>
            </a:r>
            <a:r>
              <a:rPr lang="de-DE" dirty="0" err="1"/>
              <a:t>of</a:t>
            </a:r>
            <a:r>
              <a:rPr lang="de-DE" dirty="0"/>
              <a:t> a 2D </a:t>
            </a:r>
            <a:r>
              <a:rPr lang="de-DE" dirty="0" err="1"/>
              <a:t>scalar</a:t>
            </a:r>
            <a:r>
              <a:rPr lang="de-DE" dirty="0"/>
              <a:t> </a:t>
            </a:r>
            <a:r>
              <a:rPr lang="de-DE" dirty="0" err="1"/>
              <a:t>field</a:t>
            </a:r>
            <a:endParaRPr lang="de-DE" dirty="0"/>
          </a:p>
        </p:txBody>
      </p:sp>
      <p:pic>
        <p:nvPicPr>
          <p:cNvPr id="101382" name="Picture 6" descr="SimpleTerrainIsoC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2400" y="1150938"/>
            <a:ext cx="6299200" cy="3113087"/>
          </a:xfrm>
          <a:prstGeom prst="rect">
            <a:avLst/>
          </a:prstGeom>
          <a:noFill/>
          <a:extLst>
            <a:ext uri="{909E8E84-426E-40DD-AFC4-6F175D3DCCD1}">
              <a14:hiddenFill xmlns:a14="http://schemas.microsoft.com/office/drawing/2010/main">
                <a:solidFill>
                  <a:srgbClr val="FFFFFF"/>
                </a:solidFill>
              </a14:hiddenFill>
            </a:ext>
          </a:extLst>
        </p:spPr>
      </p:pic>
      <p:sp>
        <p:nvSpPr>
          <p:cNvPr id="101386" name="Line 10"/>
          <p:cNvSpPr>
            <a:spLocks noChangeShapeType="1"/>
          </p:cNvSpPr>
          <p:nvPr/>
        </p:nvSpPr>
        <p:spPr bwMode="auto">
          <a:xfrm>
            <a:off x="1384300" y="2593975"/>
            <a:ext cx="2655888" cy="30321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87" name="Line 11"/>
          <p:cNvSpPr>
            <a:spLocks noChangeShapeType="1"/>
          </p:cNvSpPr>
          <p:nvPr/>
        </p:nvSpPr>
        <p:spPr bwMode="auto">
          <a:xfrm flipV="1">
            <a:off x="4164013" y="3505200"/>
            <a:ext cx="0" cy="11382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88" name="Line 12"/>
          <p:cNvSpPr>
            <a:spLocks noChangeShapeType="1"/>
          </p:cNvSpPr>
          <p:nvPr/>
        </p:nvSpPr>
        <p:spPr bwMode="auto">
          <a:xfrm flipH="1">
            <a:off x="6924675" y="1835150"/>
            <a:ext cx="7588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1389" name="SimpleTerrainIsoSliceTopMinimum.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9">
            <a:extLst>
              <a:ext uri="{28A0092B-C50C-407E-A947-70E740481C1C}">
                <a14:useLocalDpi xmlns:a14="http://schemas.microsoft.com/office/drawing/2010/main" val="0"/>
              </a:ext>
            </a:extLst>
          </a:blip>
          <a:srcRect/>
          <a:stretch>
            <a:fillRect/>
          </a:stretch>
        </p:blipFill>
        <p:spPr bwMode="auto">
          <a:xfrm>
            <a:off x="246063" y="2062163"/>
            <a:ext cx="1143000" cy="1143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1390" name="Text Box 14"/>
          <p:cNvSpPr txBox="1">
            <a:spLocks noChangeArrowheads="1"/>
          </p:cNvSpPr>
          <p:nvPr/>
        </p:nvSpPr>
        <p:spPr bwMode="auto">
          <a:xfrm>
            <a:off x="246063" y="3276600"/>
            <a:ext cx="1111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minimum</a:t>
            </a:r>
            <a:endParaRPr lang="de-DE" dirty="0"/>
          </a:p>
        </p:txBody>
      </p:sp>
      <p:pic>
        <p:nvPicPr>
          <p:cNvPr id="101391" name="SimpleTerrainIsoSliceTopSaddle.avi">
            <a:hlinkClick r:id="" action="ppaction://media"/>
          </p:cNvPr>
          <p:cNvPicPr>
            <a:picLocks noChangeAspect="1" noChangeArrowheads="1"/>
          </p:cNvPicPr>
          <p:nvPr>
            <a:videoFile r:link="rId4"/>
            <p:extLst>
              <p:ext uri="{DAA4B4D4-6D71-4841-9C94-3DE7FCFB9230}">
                <p14:media xmlns:p14="http://schemas.microsoft.com/office/powerpoint/2010/main" r:link="rId3"/>
              </p:ext>
            </p:extLst>
          </p:nvPr>
        </p:nvPicPr>
        <p:blipFill>
          <a:blip r:embed="rId10">
            <a:extLst>
              <a:ext uri="{28A0092B-C50C-407E-A947-70E740481C1C}">
                <a14:useLocalDpi xmlns:a14="http://schemas.microsoft.com/office/drawing/2010/main" val="0"/>
              </a:ext>
            </a:extLst>
          </a:blip>
          <a:srcRect/>
          <a:stretch>
            <a:fillRect/>
          </a:stretch>
        </p:blipFill>
        <p:spPr bwMode="auto">
          <a:xfrm>
            <a:off x="3557588" y="4643438"/>
            <a:ext cx="1143000" cy="1143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1392" name="Text Box 16"/>
          <p:cNvSpPr txBox="1">
            <a:spLocks noChangeArrowheads="1"/>
          </p:cNvSpPr>
          <p:nvPr/>
        </p:nvSpPr>
        <p:spPr bwMode="auto">
          <a:xfrm>
            <a:off x="3684588" y="5857875"/>
            <a:ext cx="857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saddle</a:t>
            </a:r>
            <a:endParaRPr lang="de-DE"/>
          </a:p>
        </p:txBody>
      </p:sp>
      <p:pic>
        <p:nvPicPr>
          <p:cNvPr id="101393" name="SimpleTerrainIsoSliceTopMaximum.avi">
            <a:hlinkClick r:id="" action="ppaction://media"/>
          </p:cNvPr>
          <p:cNvPicPr>
            <a:picLocks noChangeAspect="1" noChangeArrowheads="1"/>
          </p:cNvPicPr>
          <p:nvPr>
            <a:videoFile r:link="rId6"/>
            <p:extLst>
              <p:ext uri="{DAA4B4D4-6D71-4841-9C94-3DE7FCFB9230}">
                <p14:media xmlns:p14="http://schemas.microsoft.com/office/powerpoint/2010/main" r:link="rId5"/>
              </p:ext>
            </p:extLst>
          </p:nvPr>
        </p:nvPicPr>
        <p:blipFill>
          <a:blip r:embed="rId11">
            <a:extLst>
              <a:ext uri="{28A0092B-C50C-407E-A947-70E740481C1C}">
                <a14:useLocalDpi xmlns:a14="http://schemas.microsoft.com/office/drawing/2010/main" val="0"/>
              </a:ext>
            </a:extLst>
          </a:blip>
          <a:srcRect/>
          <a:stretch>
            <a:fillRect/>
          </a:stretch>
        </p:blipFill>
        <p:spPr bwMode="auto">
          <a:xfrm>
            <a:off x="7683500" y="1228725"/>
            <a:ext cx="1143000" cy="1143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1394" name="Text Box 18"/>
          <p:cNvSpPr txBox="1">
            <a:spLocks noChangeArrowheads="1"/>
          </p:cNvSpPr>
          <p:nvPr/>
        </p:nvSpPr>
        <p:spPr bwMode="auto">
          <a:xfrm>
            <a:off x="7651750" y="2443163"/>
            <a:ext cx="1174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maximum</a:t>
            </a:r>
            <a:endParaRPr lang="de-DE"/>
          </a:p>
        </p:txBody>
      </p:sp>
    </p:spTree>
    <p:extLst>
      <p:ext uri="{BB962C8B-B14F-4D97-AF65-F5344CB8AC3E}">
        <p14:creationId xmlns:p14="http://schemas.microsoft.com/office/powerpoint/2010/main" val="3519117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389"/>
                                        </p:tgtEl>
                                        <p:attrNameLst>
                                          <p:attrName>style.visibility</p:attrName>
                                        </p:attrNameLst>
                                      </p:cBhvr>
                                      <p:to>
                                        <p:strVal val="visible"/>
                                      </p:to>
                                    </p:set>
                                  </p:childTnLst>
                                </p:cTn>
                              </p:par>
                            </p:childTnLst>
                          </p:cTn>
                        </p:par>
                        <p:par>
                          <p:cTn id="7" fill="hold" nodeType="afterGroup">
                            <p:stCondLst>
                              <p:cond delay="0"/>
                            </p:stCondLst>
                            <p:childTnLst>
                              <p:par>
                                <p:cTn id="8" presetID="1" presetClass="mediacall" presetSubtype="0" fill="hold" nodeType="afterEffect">
                                  <p:stCondLst>
                                    <p:cond delay="0"/>
                                  </p:stCondLst>
                                  <p:childTnLst>
                                    <p:cmd type="call" cmd="playFrom(0.0)">
                                      <p:cBhvr>
                                        <p:cTn id="9" dur="2200" fill="hold"/>
                                        <p:tgtEl>
                                          <p:spTgt spid="101389"/>
                                        </p:tgtEl>
                                      </p:cBhvr>
                                    </p:cmd>
                                  </p:childTnLst>
                                </p:cTn>
                              </p:par>
                            </p:childTnLst>
                          </p:cTn>
                        </p:par>
                        <p:par>
                          <p:cTn id="10" fill="hold" nodeType="afterGroup">
                            <p:stCondLst>
                              <p:cond delay="2200"/>
                            </p:stCondLst>
                            <p:childTnLst>
                              <p:par>
                                <p:cTn id="11" presetID="22" presetClass="entr" presetSubtype="8" fill="hold" grpId="0" nodeType="afterEffect">
                                  <p:stCondLst>
                                    <p:cond delay="0"/>
                                  </p:stCondLst>
                                  <p:childTnLst>
                                    <p:set>
                                      <p:cBhvr>
                                        <p:cTn id="12" dur="1" fill="hold">
                                          <p:stCondLst>
                                            <p:cond delay="0"/>
                                          </p:stCondLst>
                                        </p:cTn>
                                        <p:tgtEl>
                                          <p:spTgt spid="101386"/>
                                        </p:tgtEl>
                                        <p:attrNameLst>
                                          <p:attrName>style.visibility</p:attrName>
                                        </p:attrNameLst>
                                      </p:cBhvr>
                                      <p:to>
                                        <p:strVal val="visible"/>
                                      </p:to>
                                    </p:set>
                                    <p:animEffect transition="in" filter="wipe(left)">
                                      <p:cBhvr>
                                        <p:cTn id="13" dur="500"/>
                                        <p:tgtEl>
                                          <p:spTgt spid="101386"/>
                                        </p:tgtEl>
                                      </p:cBhvr>
                                    </p:animEffect>
                                  </p:childTnLst>
                                </p:cTn>
                              </p:par>
                            </p:childTnLst>
                          </p:cTn>
                        </p:par>
                        <p:par>
                          <p:cTn id="14" fill="hold" nodeType="afterGroup">
                            <p:stCondLst>
                              <p:cond delay="2700"/>
                            </p:stCondLst>
                            <p:childTnLst>
                              <p:par>
                                <p:cTn id="15" presetID="10" presetClass="entr" presetSubtype="0" fill="hold" grpId="0" nodeType="afterEffect">
                                  <p:stCondLst>
                                    <p:cond delay="0"/>
                                  </p:stCondLst>
                                  <p:childTnLst>
                                    <p:set>
                                      <p:cBhvr>
                                        <p:cTn id="16" dur="1" fill="hold">
                                          <p:stCondLst>
                                            <p:cond delay="0"/>
                                          </p:stCondLst>
                                        </p:cTn>
                                        <p:tgtEl>
                                          <p:spTgt spid="101390"/>
                                        </p:tgtEl>
                                        <p:attrNameLst>
                                          <p:attrName>style.visibility</p:attrName>
                                        </p:attrNameLst>
                                      </p:cBhvr>
                                      <p:to>
                                        <p:strVal val="visible"/>
                                      </p:to>
                                    </p:set>
                                    <p:animEffect transition="in" filter="fade">
                                      <p:cBhvr>
                                        <p:cTn id="17" dur="500"/>
                                        <p:tgtEl>
                                          <p:spTgt spid="1013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01391"/>
                                        </p:tgtEl>
                                        <p:attrNameLst>
                                          <p:attrName>style.visibility</p:attrName>
                                        </p:attrNameLst>
                                      </p:cBhvr>
                                      <p:to>
                                        <p:strVal val="visible"/>
                                      </p:to>
                                    </p:set>
                                  </p:childTnLst>
                                </p:cTn>
                              </p:par>
                            </p:childTnLst>
                          </p:cTn>
                        </p:par>
                        <p:par>
                          <p:cTn id="22" fill="hold" nodeType="afterGroup">
                            <p:stCondLst>
                              <p:cond delay="0"/>
                            </p:stCondLst>
                            <p:childTnLst>
                              <p:par>
                                <p:cTn id="23" presetID="1" presetClass="mediacall" presetSubtype="0" fill="hold" nodeType="afterEffect">
                                  <p:stCondLst>
                                    <p:cond delay="0"/>
                                  </p:stCondLst>
                                  <p:childTnLst>
                                    <p:cmd type="call" cmd="playFrom(0.0)">
                                      <p:cBhvr>
                                        <p:cTn id="24" dur="3000" fill="hold"/>
                                        <p:tgtEl>
                                          <p:spTgt spid="101391"/>
                                        </p:tgtEl>
                                      </p:cBhvr>
                                    </p:cmd>
                                  </p:childTnLst>
                                </p:cTn>
                              </p:par>
                            </p:childTnLst>
                          </p:cTn>
                        </p:par>
                        <p:par>
                          <p:cTn id="25" fill="hold" nodeType="afterGroup">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101387"/>
                                        </p:tgtEl>
                                        <p:attrNameLst>
                                          <p:attrName>style.visibility</p:attrName>
                                        </p:attrNameLst>
                                      </p:cBhvr>
                                      <p:to>
                                        <p:strVal val="visible"/>
                                      </p:to>
                                    </p:set>
                                    <p:animEffect transition="in" filter="wipe(down)">
                                      <p:cBhvr>
                                        <p:cTn id="28" dur="500"/>
                                        <p:tgtEl>
                                          <p:spTgt spid="101387"/>
                                        </p:tgtEl>
                                      </p:cBhvr>
                                    </p:animEffect>
                                  </p:childTnLst>
                                </p:cTn>
                              </p:par>
                            </p:childTnLst>
                          </p:cTn>
                        </p:par>
                        <p:par>
                          <p:cTn id="29" fill="hold" nodeType="afterGroup">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101392"/>
                                        </p:tgtEl>
                                        <p:attrNameLst>
                                          <p:attrName>style.visibility</p:attrName>
                                        </p:attrNameLst>
                                      </p:cBhvr>
                                      <p:to>
                                        <p:strVal val="visible"/>
                                      </p:to>
                                    </p:set>
                                    <p:animEffect transition="in" filter="fade">
                                      <p:cBhvr>
                                        <p:cTn id="32" dur="500"/>
                                        <p:tgtEl>
                                          <p:spTgt spid="1013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393"/>
                                        </p:tgtEl>
                                        <p:attrNameLst>
                                          <p:attrName>style.visibility</p:attrName>
                                        </p:attrNameLst>
                                      </p:cBhvr>
                                      <p:to>
                                        <p:strVal val="visible"/>
                                      </p:to>
                                    </p:set>
                                  </p:childTnLst>
                                </p:cTn>
                              </p:par>
                            </p:childTnLst>
                          </p:cTn>
                        </p:par>
                        <p:par>
                          <p:cTn id="37" fill="hold" nodeType="afterGroup">
                            <p:stCondLst>
                              <p:cond delay="0"/>
                            </p:stCondLst>
                            <p:childTnLst>
                              <p:par>
                                <p:cTn id="38" presetID="1" presetClass="mediacall" presetSubtype="0" fill="hold" nodeType="afterEffect">
                                  <p:stCondLst>
                                    <p:cond delay="0"/>
                                  </p:stCondLst>
                                  <p:childTnLst>
                                    <p:cmd type="call" cmd="playFrom(0.0)">
                                      <p:cBhvr>
                                        <p:cTn id="39" dur="2000" fill="hold"/>
                                        <p:tgtEl>
                                          <p:spTgt spid="101393"/>
                                        </p:tgtEl>
                                      </p:cBhvr>
                                    </p:cmd>
                                  </p:childTnLst>
                                </p:cTn>
                              </p:par>
                              <p:par>
                                <p:cTn id="40" presetID="22" presetClass="entr" presetSubtype="2" fill="hold" grpId="0" nodeType="withEffect">
                                  <p:stCondLst>
                                    <p:cond delay="0"/>
                                  </p:stCondLst>
                                  <p:childTnLst>
                                    <p:set>
                                      <p:cBhvr>
                                        <p:cTn id="41" dur="1" fill="hold">
                                          <p:stCondLst>
                                            <p:cond delay="0"/>
                                          </p:stCondLst>
                                        </p:cTn>
                                        <p:tgtEl>
                                          <p:spTgt spid="101388"/>
                                        </p:tgtEl>
                                        <p:attrNameLst>
                                          <p:attrName>style.visibility</p:attrName>
                                        </p:attrNameLst>
                                      </p:cBhvr>
                                      <p:to>
                                        <p:strVal val="visible"/>
                                      </p:to>
                                    </p:set>
                                    <p:animEffect transition="in" filter="wipe(right)">
                                      <p:cBhvr>
                                        <p:cTn id="42" dur="500"/>
                                        <p:tgtEl>
                                          <p:spTgt spid="101388"/>
                                        </p:tgtEl>
                                      </p:cBhvr>
                                    </p:animEffect>
                                  </p:childTnLst>
                                </p:cTn>
                              </p:par>
                            </p:childTnLst>
                          </p:cTn>
                        </p:par>
                        <p:par>
                          <p:cTn id="43" fill="hold" nodeType="afterGroup">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01394"/>
                                        </p:tgtEl>
                                        <p:attrNameLst>
                                          <p:attrName>style.visibility</p:attrName>
                                        </p:attrNameLst>
                                      </p:cBhvr>
                                      <p:to>
                                        <p:strVal val="visible"/>
                                      </p:to>
                                    </p:set>
                                    <p:animEffect transition="in" filter="fade">
                                      <p:cBhvr>
                                        <p:cTn id="46" dur="500"/>
                                        <p:tgtEl>
                                          <p:spTgt spid="10139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47" repeatCount="indefinite" fill="hold" display="0">
                  <p:stCondLst>
                    <p:cond delay="indefinite"/>
                  </p:stCondLst>
                  <p:endCondLst>
                    <p:cond evt="onPrev" delay="0">
                      <p:tgtEl>
                        <p:sldTgt/>
                      </p:tgtEl>
                    </p:cond>
                  </p:endCondLst>
                </p:cTn>
                <p:tgtEl>
                  <p:spTgt spid="101389"/>
                </p:tgtEl>
              </p:cMediaNode>
            </p:video>
            <p:seq concurrent="1" nextAc="seek">
              <p:cTn id="48" restart="whenNotActive" fill="hold" evtFilter="cancelBubble" nodeType="interactiveSeq">
                <p:stCondLst>
                  <p:cond evt="onClick" delay="0">
                    <p:tgtEl>
                      <p:spTgt spid="101389"/>
                    </p:tgtEl>
                  </p:cond>
                </p:stCondLst>
                <p:endSync evt="end" delay="0">
                  <p:rtn val="all"/>
                </p:endSync>
                <p:childTnLst>
                  <p:par>
                    <p:cTn id="49" fill="hold" nodeType="clickPar">
                      <p:stCondLst>
                        <p:cond delay="0"/>
                      </p:stCondLst>
                      <p:childTnLst>
                        <p:par>
                          <p:cTn id="50" fill="hold" nodeType="withGroup">
                            <p:stCondLst>
                              <p:cond delay="0"/>
                            </p:stCondLst>
                            <p:childTnLst>
                              <p:par>
                                <p:cTn id="51" presetID="2" presetClass="mediacall" presetSubtype="0" fill="hold" nodeType="clickEffect">
                                  <p:stCondLst>
                                    <p:cond delay="0"/>
                                  </p:stCondLst>
                                  <p:childTnLst>
                                    <p:cmd type="call" cmd="togglePause">
                                      <p:cBhvr>
                                        <p:cTn id="52" dur="1" fill="hold"/>
                                        <p:tgtEl>
                                          <p:spTgt spid="101389"/>
                                        </p:tgtEl>
                                      </p:cBhvr>
                                    </p:cmd>
                                  </p:childTnLst>
                                </p:cTn>
                              </p:par>
                            </p:childTnLst>
                          </p:cTn>
                        </p:par>
                      </p:childTnLst>
                    </p:cTn>
                  </p:par>
                </p:childTnLst>
              </p:cTn>
              <p:nextCondLst>
                <p:cond evt="onClick" delay="0">
                  <p:tgtEl>
                    <p:spTgt spid="101389"/>
                  </p:tgtEl>
                </p:cond>
              </p:nextCondLst>
            </p:seq>
            <p:video>
              <p:cMediaNode>
                <p:cTn id="53" repeatCount="indefinite" fill="hold" display="0">
                  <p:stCondLst>
                    <p:cond delay="indefinite"/>
                  </p:stCondLst>
                  <p:endCondLst>
                    <p:cond evt="onPrev" delay="0">
                      <p:tgtEl>
                        <p:sldTgt/>
                      </p:tgtEl>
                    </p:cond>
                  </p:endCondLst>
                </p:cTn>
                <p:tgtEl>
                  <p:spTgt spid="101391"/>
                </p:tgtEl>
              </p:cMediaNode>
            </p:video>
            <p:seq concurrent="1" nextAc="seek">
              <p:cTn id="54" restart="whenNotActive" fill="hold" evtFilter="cancelBubble" nodeType="interactiveSeq">
                <p:stCondLst>
                  <p:cond evt="onClick" delay="0">
                    <p:tgtEl>
                      <p:spTgt spid="101391"/>
                    </p:tgtEl>
                  </p:cond>
                </p:stCondLst>
                <p:endSync evt="end" delay="0">
                  <p:rtn val="all"/>
                </p:endSync>
                <p:childTnLst>
                  <p:par>
                    <p:cTn id="55" fill="hold" nodeType="clickPar">
                      <p:stCondLst>
                        <p:cond delay="0"/>
                      </p:stCondLst>
                      <p:childTnLst>
                        <p:par>
                          <p:cTn id="56" fill="hold" nodeType="withGroup">
                            <p:stCondLst>
                              <p:cond delay="0"/>
                            </p:stCondLst>
                            <p:childTnLst>
                              <p:par>
                                <p:cTn id="57" presetID="2" presetClass="mediacall" presetSubtype="0" fill="hold" nodeType="clickEffect">
                                  <p:stCondLst>
                                    <p:cond delay="0"/>
                                  </p:stCondLst>
                                  <p:childTnLst>
                                    <p:cmd type="call" cmd="togglePause">
                                      <p:cBhvr>
                                        <p:cTn id="58" dur="1" fill="hold"/>
                                        <p:tgtEl>
                                          <p:spTgt spid="101391"/>
                                        </p:tgtEl>
                                      </p:cBhvr>
                                    </p:cmd>
                                  </p:childTnLst>
                                </p:cTn>
                              </p:par>
                            </p:childTnLst>
                          </p:cTn>
                        </p:par>
                      </p:childTnLst>
                    </p:cTn>
                  </p:par>
                </p:childTnLst>
              </p:cTn>
              <p:nextCondLst>
                <p:cond evt="onClick" delay="0">
                  <p:tgtEl>
                    <p:spTgt spid="101391"/>
                  </p:tgtEl>
                </p:cond>
              </p:nextCondLst>
            </p:seq>
            <p:video>
              <p:cMediaNode>
                <p:cTn id="59" repeatCount="indefinite" fill="hold" display="0">
                  <p:stCondLst>
                    <p:cond delay="indefinite"/>
                  </p:stCondLst>
                  <p:endCondLst>
                    <p:cond evt="onPrev" delay="0">
                      <p:tgtEl>
                        <p:sldTgt/>
                      </p:tgtEl>
                    </p:cond>
                  </p:endCondLst>
                </p:cTn>
                <p:tgtEl>
                  <p:spTgt spid="101393"/>
                </p:tgtEl>
              </p:cMediaNode>
            </p:video>
            <p:seq concurrent="1" nextAc="seek">
              <p:cTn id="60" restart="whenNotActive" fill="hold" evtFilter="cancelBubble" nodeType="interactiveSeq">
                <p:stCondLst>
                  <p:cond evt="onClick" delay="0">
                    <p:tgtEl>
                      <p:spTgt spid="101393"/>
                    </p:tgtEl>
                  </p:cond>
                </p:stCondLst>
                <p:endSync evt="end" delay="0">
                  <p:rtn val="all"/>
                </p:endSync>
                <p:childTnLst>
                  <p:par>
                    <p:cTn id="61" fill="hold" nodeType="clickPar">
                      <p:stCondLst>
                        <p:cond delay="0"/>
                      </p:stCondLst>
                      <p:childTnLst>
                        <p:par>
                          <p:cTn id="62" fill="hold" nodeType="withGroup">
                            <p:stCondLst>
                              <p:cond delay="0"/>
                            </p:stCondLst>
                            <p:childTnLst>
                              <p:par>
                                <p:cTn id="63" presetID="2" presetClass="mediacall" presetSubtype="0" fill="hold" nodeType="clickEffect">
                                  <p:stCondLst>
                                    <p:cond delay="0"/>
                                  </p:stCondLst>
                                  <p:childTnLst>
                                    <p:cmd type="call" cmd="togglePause">
                                      <p:cBhvr>
                                        <p:cTn id="64" dur="1" fill="hold"/>
                                        <p:tgtEl>
                                          <p:spTgt spid="101393"/>
                                        </p:tgtEl>
                                      </p:cBhvr>
                                    </p:cmd>
                                  </p:childTnLst>
                                </p:cTn>
                              </p:par>
                            </p:childTnLst>
                          </p:cTn>
                        </p:par>
                      </p:childTnLst>
                    </p:cTn>
                  </p:par>
                </p:childTnLst>
              </p:cTn>
              <p:nextCondLst>
                <p:cond evt="onClick" delay="0">
                  <p:tgtEl>
                    <p:spTgt spid="101393"/>
                  </p:tgtEl>
                </p:cond>
              </p:nextCondLst>
            </p:seq>
          </p:childTnLst>
        </p:cTn>
      </p:par>
    </p:tnLst>
    <p:bldLst>
      <p:bldP spid="101386" grpId="0" animBg="1"/>
      <p:bldP spid="101387" grpId="0" animBg="1"/>
      <p:bldP spid="101388" grpId="0" animBg="1"/>
      <p:bldP spid="101390" grpId="0"/>
      <p:bldP spid="101392" grpId="0"/>
      <p:bldP spid="10139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4"/>
          <p:cNvSpPr>
            <a:spLocks noGrp="1" noChangeArrowheads="1"/>
          </p:cNvSpPr>
          <p:nvPr>
            <p:ph type="title"/>
          </p:nvPr>
        </p:nvSpPr>
        <p:spPr/>
        <p:txBody>
          <a:bodyPr/>
          <a:lstStyle/>
          <a:p>
            <a:r>
              <a:rPr lang="de-DE" dirty="0" err="1"/>
              <a:t>Extremal</a:t>
            </a:r>
            <a:r>
              <a:rPr lang="de-DE" dirty="0"/>
              <a:t> </a:t>
            </a:r>
            <a:r>
              <a:rPr lang="de-DE" dirty="0" err="1"/>
              <a:t>structures</a:t>
            </a:r>
            <a:r>
              <a:rPr lang="de-DE" dirty="0"/>
              <a:t> </a:t>
            </a:r>
            <a:r>
              <a:rPr lang="de-DE" dirty="0" err="1"/>
              <a:t>of</a:t>
            </a:r>
            <a:r>
              <a:rPr lang="de-DE" dirty="0"/>
              <a:t> a 2D </a:t>
            </a:r>
            <a:r>
              <a:rPr lang="de-DE" dirty="0" err="1"/>
              <a:t>scalar</a:t>
            </a:r>
            <a:r>
              <a:rPr lang="de-DE" dirty="0"/>
              <a:t> </a:t>
            </a:r>
            <a:r>
              <a:rPr lang="de-DE" dirty="0" err="1"/>
              <a:t>field</a:t>
            </a:r>
            <a:endParaRPr lang="de-DE" dirty="0"/>
          </a:p>
        </p:txBody>
      </p:sp>
      <p:pic>
        <p:nvPicPr>
          <p:cNvPr id="13" name="Picture 3" descr="C:\Users\bzfguenh\Desktop\topoCryo\talk\terr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95400"/>
            <a:ext cx="6324600" cy="285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2049516" y="5029200"/>
            <a:ext cx="5044972" cy="923330"/>
          </a:xfrm>
          <a:prstGeom prst="rect">
            <a:avLst/>
          </a:prstGeom>
          <a:noFill/>
        </p:spPr>
        <p:txBody>
          <a:bodyPr wrap="none" rtlCol="0">
            <a:spAutoFit/>
          </a:bodyPr>
          <a:lstStyle/>
          <a:p>
            <a:pPr algn="ctr"/>
            <a:r>
              <a:rPr lang="en-US" dirty="0" smtClean="0"/>
              <a:t>The </a:t>
            </a:r>
            <a:r>
              <a:rPr lang="en-US" dirty="0" err="1" smtClean="0"/>
              <a:t>extremal</a:t>
            </a:r>
            <a:r>
              <a:rPr lang="en-US" dirty="0" smtClean="0"/>
              <a:t> structures of a 2D scalar field are:</a:t>
            </a:r>
          </a:p>
          <a:p>
            <a:pPr algn="ctr"/>
            <a:r>
              <a:rPr lang="en-US" i="1" dirty="0" smtClean="0"/>
              <a:t>minima</a:t>
            </a:r>
            <a:r>
              <a:rPr lang="en-US" dirty="0" smtClean="0"/>
              <a:t> and </a:t>
            </a:r>
            <a:r>
              <a:rPr lang="en-US" i="1" dirty="0" smtClean="0"/>
              <a:t>maxima</a:t>
            </a:r>
            <a:r>
              <a:rPr lang="en-US" dirty="0" smtClean="0"/>
              <a:t> </a:t>
            </a:r>
            <a:r>
              <a:rPr lang="en-US" b="1" dirty="0" smtClean="0"/>
              <a:t>points</a:t>
            </a:r>
            <a:r>
              <a:rPr lang="en-US" dirty="0" smtClean="0"/>
              <a:t> (</a:t>
            </a:r>
            <a:r>
              <a:rPr lang="en-US" dirty="0" err="1" smtClean="0"/>
              <a:t>extrema</a:t>
            </a:r>
            <a:r>
              <a:rPr lang="en-US" dirty="0" smtClean="0"/>
              <a:t>)</a:t>
            </a:r>
            <a:endParaRPr lang="en-US" b="1" i="1" dirty="0" smtClean="0"/>
          </a:p>
          <a:p>
            <a:pPr algn="ctr"/>
            <a:r>
              <a:rPr lang="en-US" i="1" dirty="0" smtClean="0"/>
              <a:t>minimal</a:t>
            </a:r>
            <a:r>
              <a:rPr lang="en-US" dirty="0" smtClean="0"/>
              <a:t> and </a:t>
            </a:r>
            <a:r>
              <a:rPr lang="en-US" i="1" dirty="0" smtClean="0"/>
              <a:t>maximal</a:t>
            </a:r>
            <a:r>
              <a:rPr lang="en-US" dirty="0" smtClean="0"/>
              <a:t> </a:t>
            </a:r>
            <a:r>
              <a:rPr lang="en-US" b="1" dirty="0" smtClean="0"/>
              <a:t>lines</a:t>
            </a:r>
            <a:r>
              <a:rPr lang="en-US" dirty="0" smtClean="0"/>
              <a:t> (</a:t>
            </a:r>
            <a:r>
              <a:rPr lang="en-US" dirty="0" err="1" smtClean="0"/>
              <a:t>extremal</a:t>
            </a:r>
            <a:r>
              <a:rPr lang="en-US" dirty="0" smtClean="0"/>
              <a:t> lines)</a:t>
            </a:r>
            <a:endParaRPr lang="en-US" b="1" dirty="0"/>
          </a:p>
        </p:txBody>
      </p:sp>
    </p:spTree>
    <p:extLst>
      <p:ext uri="{BB962C8B-B14F-4D97-AF65-F5344CB8AC3E}">
        <p14:creationId xmlns:p14="http://schemas.microsoft.com/office/powerpoint/2010/main" val="570961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de-DE" dirty="0" smtClean="0"/>
              <a:t>Intuition </a:t>
            </a:r>
            <a:r>
              <a:rPr lang="de-DE" dirty="0" err="1" smtClean="0"/>
              <a:t>behind</a:t>
            </a:r>
            <a:r>
              <a:rPr lang="de-DE" dirty="0" smtClean="0"/>
              <a:t> </a:t>
            </a:r>
            <a:r>
              <a:rPr lang="de-DE" dirty="0" err="1" smtClean="0"/>
              <a:t>extremal</a:t>
            </a:r>
            <a:r>
              <a:rPr lang="de-DE" dirty="0" smtClean="0"/>
              <a:t> </a:t>
            </a:r>
            <a:r>
              <a:rPr lang="de-DE" dirty="0" err="1" smtClean="0"/>
              <a:t>lines</a:t>
            </a:r>
            <a:endParaRPr lang="de-DE" dirty="0"/>
          </a:p>
        </p:txBody>
      </p:sp>
      <p:pic>
        <p:nvPicPr>
          <p:cNvPr id="109576" name="MaximumIntuition2D.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2286000" y="1752600"/>
            <a:ext cx="45720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74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1" presetClass="mediacall" presetSubtype="0" fill="hold" nodeType="clickEffect">
                                  <p:stCondLst>
                                    <p:cond delay="0"/>
                                  </p:stCondLst>
                                  <p:childTnLst>
                                    <p:cmd type="call" cmd="playFrom(0.0)">
                                      <p:cBhvr>
                                        <p:cTn id="6" dur="9360" fill="hold"/>
                                        <p:tgtEl>
                                          <p:spTgt spid="1095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9576"/>
                </p:tgtEl>
              </p:cMediaNode>
            </p:video>
            <p:seq concurrent="1" nextAc="seek">
              <p:cTn id="8" restart="whenNotActive" fill="hold" evtFilter="cancelBubble" nodeType="interactiveSeq">
                <p:stCondLst>
                  <p:cond evt="onClick" delay="0">
                    <p:tgtEl>
                      <p:spTgt spid="10957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09576"/>
                                        </p:tgtEl>
                                      </p:cBhvr>
                                    </p:cmd>
                                  </p:childTnLst>
                                </p:cTn>
                              </p:par>
                            </p:childTnLst>
                          </p:cTn>
                        </p:par>
                      </p:childTnLst>
                    </p:cTn>
                  </p:par>
                </p:childTnLst>
              </p:cTn>
              <p:nextCondLst>
                <p:cond evt="onClick" delay="0">
                  <p:tgtEl>
                    <p:spTgt spid="109576"/>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de-DE" dirty="0"/>
              <a:t>Intuition </a:t>
            </a:r>
            <a:r>
              <a:rPr lang="de-DE" dirty="0" err="1"/>
              <a:t>behind</a:t>
            </a:r>
            <a:r>
              <a:rPr lang="de-DE" dirty="0"/>
              <a:t> </a:t>
            </a:r>
            <a:r>
              <a:rPr lang="de-DE" dirty="0" err="1"/>
              <a:t>extremal</a:t>
            </a:r>
            <a:r>
              <a:rPr lang="de-DE" dirty="0"/>
              <a:t> </a:t>
            </a:r>
            <a:r>
              <a:rPr lang="de-DE" dirty="0" err="1"/>
              <a:t>lines</a:t>
            </a:r>
            <a:endParaRPr lang="de-DE" dirty="0"/>
          </a:p>
        </p:txBody>
      </p:sp>
      <p:pic>
        <p:nvPicPr>
          <p:cNvPr id="110599" name="MaximumIntuition3D.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2286000" y="1752600"/>
            <a:ext cx="45720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2897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5680" fill="hold"/>
                                        <p:tgtEl>
                                          <p:spTgt spid="11059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10599"/>
                </p:tgtEl>
              </p:cMediaNode>
            </p:video>
            <p:seq concurrent="1" nextAc="seek">
              <p:cTn id="8" restart="whenNotActive" fill="hold" evtFilter="cancelBubble" nodeType="interactiveSeq">
                <p:stCondLst>
                  <p:cond evt="onClick" delay="0">
                    <p:tgtEl>
                      <p:spTgt spid="11059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10599"/>
                                        </p:tgtEl>
                                      </p:cBhvr>
                                    </p:cmd>
                                  </p:childTnLst>
                                </p:cTn>
                              </p:par>
                            </p:childTnLst>
                          </p:cTn>
                        </p:par>
                      </p:childTnLst>
                    </p:cTn>
                  </p:par>
                </p:childTnLst>
              </p:cTn>
              <p:nextCondLst>
                <p:cond evt="onClick" delay="0">
                  <p:tgtEl>
                    <p:spTgt spid="110599"/>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Extremal</a:t>
            </a:r>
            <a:r>
              <a:rPr lang="de-DE" dirty="0"/>
              <a:t> </a:t>
            </a:r>
            <a:r>
              <a:rPr lang="de-DE" dirty="0" err="1"/>
              <a:t>structures</a:t>
            </a:r>
            <a:r>
              <a:rPr lang="de-DE" dirty="0"/>
              <a:t> </a:t>
            </a:r>
            <a:r>
              <a:rPr lang="de-DE" dirty="0" err="1"/>
              <a:t>of</a:t>
            </a:r>
            <a:r>
              <a:rPr lang="de-DE" dirty="0"/>
              <a:t> a </a:t>
            </a:r>
            <a:r>
              <a:rPr lang="de-DE" dirty="0" smtClean="0"/>
              <a:t>3D </a:t>
            </a:r>
            <a:r>
              <a:rPr lang="de-DE" dirty="0" err="1"/>
              <a:t>scalar</a:t>
            </a:r>
            <a:r>
              <a:rPr lang="de-DE" dirty="0"/>
              <a:t> </a:t>
            </a:r>
            <a:r>
              <a:rPr lang="de-DE" dirty="0" err="1"/>
              <a:t>field</a:t>
            </a:r>
            <a:endParaRPr lang="en-US" dirty="0"/>
          </a:p>
        </p:txBody>
      </p:sp>
      <p:sp>
        <p:nvSpPr>
          <p:cNvPr id="3" name="Content Placeholder 2"/>
          <p:cNvSpPr>
            <a:spLocks noGrp="1"/>
          </p:cNvSpPr>
          <p:nvPr>
            <p:ph idx="1"/>
          </p:nvPr>
        </p:nvSpPr>
        <p:spPr/>
        <p:txBody>
          <a:bodyPr/>
          <a:lstStyle/>
          <a:p>
            <a:r>
              <a:rPr lang="en-US" dirty="0"/>
              <a:t>The </a:t>
            </a:r>
            <a:r>
              <a:rPr lang="en-US" dirty="0" err="1"/>
              <a:t>extremal</a:t>
            </a:r>
            <a:r>
              <a:rPr lang="en-US" dirty="0"/>
              <a:t> structures of a </a:t>
            </a:r>
            <a:r>
              <a:rPr lang="en-US" dirty="0" smtClean="0"/>
              <a:t>3D </a:t>
            </a:r>
            <a:r>
              <a:rPr lang="en-US" dirty="0"/>
              <a:t>scalar field are:</a:t>
            </a:r>
          </a:p>
          <a:p>
            <a:r>
              <a:rPr lang="en-US" dirty="0"/>
              <a:t>minima and maxima points (</a:t>
            </a:r>
            <a:r>
              <a:rPr lang="en-US" dirty="0" err="1"/>
              <a:t>extrema</a:t>
            </a:r>
            <a:r>
              <a:rPr lang="en-US" dirty="0"/>
              <a:t>)</a:t>
            </a:r>
          </a:p>
          <a:p>
            <a:r>
              <a:rPr lang="en-US" dirty="0"/>
              <a:t>minimal and maximal lines (</a:t>
            </a:r>
            <a:r>
              <a:rPr lang="en-US" dirty="0" err="1"/>
              <a:t>extremal</a:t>
            </a:r>
            <a:r>
              <a:rPr lang="en-US" dirty="0"/>
              <a:t> lines</a:t>
            </a:r>
            <a:r>
              <a:rPr lang="en-US" dirty="0" smtClean="0"/>
              <a:t>)</a:t>
            </a:r>
          </a:p>
          <a:p>
            <a:r>
              <a:rPr lang="en-US" dirty="0" err="1"/>
              <a:t>extremal</a:t>
            </a:r>
            <a:r>
              <a:rPr lang="en-US" dirty="0"/>
              <a:t> </a:t>
            </a:r>
            <a:r>
              <a:rPr lang="en-US" dirty="0" smtClean="0"/>
              <a:t>surfaces: surfaces of minimal/maximal scalar data value</a:t>
            </a:r>
          </a:p>
          <a:p>
            <a:pPr lvl="1"/>
            <a:r>
              <a:rPr lang="en-US" dirty="0" smtClean="0"/>
              <a:t>Please, do not say “minimal surface”. That is something different.</a:t>
            </a:r>
            <a:endParaRPr lang="en-US" dirty="0"/>
          </a:p>
          <a:p>
            <a:endParaRPr lang="en-US" dirty="0"/>
          </a:p>
        </p:txBody>
      </p:sp>
    </p:spTree>
    <p:extLst>
      <p:ext uri="{BB962C8B-B14F-4D97-AF65-F5344CB8AC3E}">
        <p14:creationId xmlns:p14="http://schemas.microsoft.com/office/powerpoint/2010/main" val="27751807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61" name="Rectangle 9"/>
          <p:cNvSpPr>
            <a:spLocks noGrp="1" noChangeArrowheads="1"/>
          </p:cNvSpPr>
          <p:nvPr>
            <p:ph type="title"/>
          </p:nvPr>
        </p:nvSpPr>
        <p:spPr/>
        <p:txBody>
          <a:bodyPr/>
          <a:lstStyle/>
          <a:p>
            <a:r>
              <a:rPr lang="en-US"/>
              <a:t>Flow Visualization: Problems and Concepts</a:t>
            </a:r>
            <a:endParaRPr lang="de-DE"/>
          </a:p>
        </p:txBody>
      </p:sp>
      <p:sp>
        <p:nvSpPr>
          <p:cNvPr id="791562" name="Rectangle 10"/>
          <p:cNvSpPr>
            <a:spLocks noGrp="1" noChangeArrowheads="1"/>
          </p:cNvSpPr>
          <p:nvPr>
            <p:ph idx="1"/>
          </p:nvPr>
        </p:nvSpPr>
        <p:spPr/>
        <p:txBody>
          <a:bodyPr/>
          <a:lstStyle/>
          <a:p>
            <a:r>
              <a:rPr lang="en-US" b="1"/>
              <a:t>Jacobian of a 3D vector field:</a:t>
            </a:r>
          </a:p>
          <a:p>
            <a:pPr lvl="1"/>
            <a:r>
              <a:rPr lang="en-US"/>
              <a:t>Consists of all first-order information of </a:t>
            </a:r>
            <a:r>
              <a:rPr lang="en-US" b="1"/>
              <a:t>v</a:t>
            </a:r>
            <a:endParaRPr lang="de-DE" b="1"/>
          </a:p>
        </p:txBody>
      </p:sp>
      <p:graphicFrame>
        <p:nvGraphicFramePr>
          <p:cNvPr id="791557" name="Object 4"/>
          <p:cNvGraphicFramePr>
            <a:graphicFrameLocks noChangeAspect="1"/>
          </p:cNvGraphicFramePr>
          <p:nvPr/>
        </p:nvGraphicFramePr>
        <p:xfrm>
          <a:off x="381000" y="1681163"/>
          <a:ext cx="2413000" cy="2190750"/>
        </p:xfrm>
        <a:graphic>
          <a:graphicData uri="http://schemas.openxmlformats.org/presentationml/2006/ole">
            <mc:AlternateContent xmlns:mc="http://schemas.openxmlformats.org/markup-compatibility/2006">
              <mc:Choice xmlns:v="urn:schemas-microsoft-com:vml" Requires="v">
                <p:oleObj spid="_x0000_s35886" name="Equation" r:id="rId4" imgW="1511280" imgH="1371600" progId="Equation.3">
                  <p:embed/>
                </p:oleObj>
              </mc:Choice>
              <mc:Fallback>
                <p:oleObj name="Equation" r:id="rId4" imgW="1511280" imgH="1371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681163"/>
                        <a:ext cx="2413000" cy="219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1558" name="Object 3"/>
          <p:cNvGraphicFramePr>
            <a:graphicFrameLocks noChangeAspect="1"/>
          </p:cNvGraphicFramePr>
          <p:nvPr/>
        </p:nvGraphicFramePr>
        <p:xfrm>
          <a:off x="3416300" y="1676400"/>
          <a:ext cx="2438400" cy="2195513"/>
        </p:xfrm>
        <a:graphic>
          <a:graphicData uri="http://schemas.openxmlformats.org/presentationml/2006/ole">
            <mc:AlternateContent xmlns:mc="http://schemas.openxmlformats.org/markup-compatibility/2006">
              <mc:Choice xmlns:v="urn:schemas-microsoft-com:vml" Requires="v">
                <p:oleObj spid="_x0000_s35887" name="Equation" r:id="rId6" imgW="1523880" imgH="1371600" progId="Equation.3">
                  <p:embed/>
                </p:oleObj>
              </mc:Choice>
              <mc:Fallback>
                <p:oleObj name="Equation" r:id="rId6" imgW="1523880" imgH="1371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6300" y="1676400"/>
                        <a:ext cx="2438400" cy="219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1559" name="Object 4"/>
          <p:cNvGraphicFramePr>
            <a:graphicFrameLocks noChangeAspect="1"/>
          </p:cNvGraphicFramePr>
          <p:nvPr/>
        </p:nvGraphicFramePr>
        <p:xfrm>
          <a:off x="6477000" y="1679575"/>
          <a:ext cx="2395538" cy="2192338"/>
        </p:xfrm>
        <a:graphic>
          <a:graphicData uri="http://schemas.openxmlformats.org/presentationml/2006/ole">
            <mc:AlternateContent xmlns:mc="http://schemas.openxmlformats.org/markup-compatibility/2006">
              <mc:Choice xmlns:v="urn:schemas-microsoft-com:vml" Requires="v">
                <p:oleObj spid="_x0000_s35888" name="Equation" r:id="rId8" imgW="1498320" imgH="1371600" progId="Equation.3">
                  <p:embed/>
                </p:oleObj>
              </mc:Choice>
              <mc:Fallback>
                <p:oleObj name="Equation" r:id="rId8" imgW="1498320" imgH="1371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1679575"/>
                        <a:ext cx="2395538" cy="219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1560" name="Object 4"/>
          <p:cNvGraphicFramePr>
            <a:graphicFrameLocks noChangeAspect="1"/>
          </p:cNvGraphicFramePr>
          <p:nvPr/>
        </p:nvGraphicFramePr>
        <p:xfrm>
          <a:off x="2363788" y="4800600"/>
          <a:ext cx="4414837" cy="1471613"/>
        </p:xfrm>
        <a:graphic>
          <a:graphicData uri="http://schemas.openxmlformats.org/presentationml/2006/ole">
            <mc:AlternateContent xmlns:mc="http://schemas.openxmlformats.org/markup-compatibility/2006">
              <mc:Choice xmlns:v="urn:schemas-microsoft-com:vml" Requires="v">
                <p:oleObj spid="_x0000_s35889" name="Equation" r:id="rId10" imgW="2209680" imgH="736560" progId="Equation.3">
                  <p:embed/>
                </p:oleObj>
              </mc:Choice>
              <mc:Fallback>
                <p:oleObj name="Equation" r:id="rId10" imgW="2209680" imgH="7365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3788" y="4800600"/>
                        <a:ext cx="4414837" cy="1471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1563" name="Text Box 11"/>
          <p:cNvSpPr txBox="1">
            <a:spLocks noChangeArrowheads="1"/>
          </p:cNvSpPr>
          <p:nvPr/>
        </p:nvSpPr>
        <p:spPr bwMode="auto">
          <a:xfrm>
            <a:off x="2994025" y="3930650"/>
            <a:ext cx="3155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dirty="0"/>
              <a:t>First-order partial derivatives of </a:t>
            </a:r>
            <a:r>
              <a:rPr lang="en-US" sz="1600" b="1" dirty="0"/>
              <a:t>v</a:t>
            </a:r>
            <a:endParaRPr lang="de-DE" sz="1600" b="1" dirty="0"/>
          </a:p>
        </p:txBody>
      </p:sp>
      <p:sp>
        <p:nvSpPr>
          <p:cNvPr id="791564" name="Text Box 12"/>
          <p:cNvSpPr txBox="1">
            <a:spLocks noChangeArrowheads="1"/>
          </p:cNvSpPr>
          <p:nvPr/>
        </p:nvSpPr>
        <p:spPr bwMode="auto">
          <a:xfrm>
            <a:off x="3876675" y="4387850"/>
            <a:ext cx="1392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dirty="0" err="1"/>
              <a:t>Jacobian</a:t>
            </a:r>
            <a:r>
              <a:rPr lang="en-US" sz="1600" dirty="0"/>
              <a:t> of </a:t>
            </a:r>
            <a:r>
              <a:rPr lang="en-US" sz="1600" b="1" dirty="0"/>
              <a:t>v</a:t>
            </a:r>
            <a:endParaRPr lang="de-DE" sz="1600" b="1" dirty="0"/>
          </a:p>
        </p:txBody>
      </p:sp>
      <p:sp>
        <p:nvSpPr>
          <p:cNvPr id="791565" name="Line 13"/>
          <p:cNvSpPr>
            <a:spLocks noChangeShapeType="1"/>
          </p:cNvSpPr>
          <p:nvPr/>
        </p:nvSpPr>
        <p:spPr bwMode="auto">
          <a:xfrm>
            <a:off x="1066800" y="4343400"/>
            <a:ext cx="70104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 name="Picture 3" descr="TP_tmp"/>
          <p:cNvPicPr>
            <a:picLocks noChangeAspect="1"/>
          </p:cNvPicPr>
          <p:nvPr>
            <p:custDataLst>
              <p:tags r:id="rId2"/>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96000" y="533400"/>
            <a:ext cx="2411488" cy="93991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259568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1557"/>
                                        </p:tgtEl>
                                        <p:attrNameLst>
                                          <p:attrName>style.visibility</p:attrName>
                                        </p:attrNameLst>
                                      </p:cBhvr>
                                      <p:to>
                                        <p:strVal val="visible"/>
                                      </p:to>
                                    </p:set>
                                    <p:animEffect transition="in" filter="fade">
                                      <p:cBhvr>
                                        <p:cTn id="7" dur="500"/>
                                        <p:tgtEl>
                                          <p:spTgt spid="791557"/>
                                        </p:tgtEl>
                                      </p:cBhvr>
                                    </p:animEffect>
                                  </p:childTnLst>
                                </p:cTn>
                              </p:par>
                              <p:par>
                                <p:cTn id="8" presetID="10" presetClass="entr" presetSubtype="0" fill="hold" nodeType="withEffect">
                                  <p:stCondLst>
                                    <p:cond delay="0"/>
                                  </p:stCondLst>
                                  <p:childTnLst>
                                    <p:set>
                                      <p:cBhvr>
                                        <p:cTn id="9" dur="1" fill="hold">
                                          <p:stCondLst>
                                            <p:cond delay="0"/>
                                          </p:stCondLst>
                                        </p:cTn>
                                        <p:tgtEl>
                                          <p:spTgt spid="791558"/>
                                        </p:tgtEl>
                                        <p:attrNameLst>
                                          <p:attrName>style.visibility</p:attrName>
                                        </p:attrNameLst>
                                      </p:cBhvr>
                                      <p:to>
                                        <p:strVal val="visible"/>
                                      </p:to>
                                    </p:set>
                                    <p:animEffect transition="in" filter="fade">
                                      <p:cBhvr>
                                        <p:cTn id="10" dur="500"/>
                                        <p:tgtEl>
                                          <p:spTgt spid="791558"/>
                                        </p:tgtEl>
                                      </p:cBhvr>
                                    </p:animEffect>
                                  </p:childTnLst>
                                </p:cTn>
                              </p:par>
                              <p:par>
                                <p:cTn id="11" presetID="10" presetClass="entr" presetSubtype="0" fill="hold" nodeType="withEffect">
                                  <p:stCondLst>
                                    <p:cond delay="0"/>
                                  </p:stCondLst>
                                  <p:childTnLst>
                                    <p:set>
                                      <p:cBhvr>
                                        <p:cTn id="12" dur="1" fill="hold">
                                          <p:stCondLst>
                                            <p:cond delay="0"/>
                                          </p:stCondLst>
                                        </p:cTn>
                                        <p:tgtEl>
                                          <p:spTgt spid="791559"/>
                                        </p:tgtEl>
                                        <p:attrNameLst>
                                          <p:attrName>style.visibility</p:attrName>
                                        </p:attrNameLst>
                                      </p:cBhvr>
                                      <p:to>
                                        <p:strVal val="visible"/>
                                      </p:to>
                                    </p:set>
                                    <p:animEffect transition="in" filter="fade">
                                      <p:cBhvr>
                                        <p:cTn id="13" dur="500"/>
                                        <p:tgtEl>
                                          <p:spTgt spid="7915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1563"/>
                                        </p:tgtEl>
                                        <p:attrNameLst>
                                          <p:attrName>style.visibility</p:attrName>
                                        </p:attrNameLst>
                                      </p:cBhvr>
                                      <p:to>
                                        <p:strVal val="visible"/>
                                      </p:to>
                                    </p:set>
                                    <p:animEffect transition="in" filter="fade">
                                      <p:cBhvr>
                                        <p:cTn id="16" dur="500"/>
                                        <p:tgtEl>
                                          <p:spTgt spid="7915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91565"/>
                                        </p:tgtEl>
                                        <p:attrNameLst>
                                          <p:attrName>style.visibility</p:attrName>
                                        </p:attrNameLst>
                                      </p:cBhvr>
                                      <p:to>
                                        <p:strVal val="visible"/>
                                      </p:to>
                                    </p:set>
                                    <p:animEffect transition="in" filter="wipe(left)">
                                      <p:cBhvr>
                                        <p:cTn id="21" dur="500"/>
                                        <p:tgtEl>
                                          <p:spTgt spid="79156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91564"/>
                                        </p:tgtEl>
                                        <p:attrNameLst>
                                          <p:attrName>style.visibility</p:attrName>
                                        </p:attrNameLst>
                                      </p:cBhvr>
                                      <p:to>
                                        <p:strVal val="visible"/>
                                      </p:to>
                                    </p:set>
                                    <p:animEffect transition="in" filter="fade">
                                      <p:cBhvr>
                                        <p:cTn id="25" dur="500"/>
                                        <p:tgtEl>
                                          <p:spTgt spid="791564"/>
                                        </p:tgtEl>
                                      </p:cBhvr>
                                    </p:animEffect>
                                  </p:childTnLst>
                                </p:cTn>
                              </p:par>
                              <p:par>
                                <p:cTn id="26" presetID="10" presetClass="entr" presetSubtype="0" fill="hold" nodeType="withEffect">
                                  <p:stCondLst>
                                    <p:cond delay="0"/>
                                  </p:stCondLst>
                                  <p:childTnLst>
                                    <p:set>
                                      <p:cBhvr>
                                        <p:cTn id="27" dur="1" fill="hold">
                                          <p:stCondLst>
                                            <p:cond delay="0"/>
                                          </p:stCondLst>
                                        </p:cTn>
                                        <p:tgtEl>
                                          <p:spTgt spid="791560"/>
                                        </p:tgtEl>
                                        <p:attrNameLst>
                                          <p:attrName>style.visibility</p:attrName>
                                        </p:attrNameLst>
                                      </p:cBhvr>
                                      <p:to>
                                        <p:strVal val="visible"/>
                                      </p:to>
                                    </p:set>
                                    <p:animEffect transition="in" filter="fade">
                                      <p:cBhvr>
                                        <p:cTn id="28" dur="500"/>
                                        <p:tgtEl>
                                          <p:spTgt spid="791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63" grpId="0"/>
      <p:bldP spid="791564" grpId="0"/>
      <p:bldP spid="79156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of </a:t>
            </a:r>
            <a:r>
              <a:rPr lang="en-US" dirty="0" err="1" smtClean="0"/>
              <a:t>extremal</a:t>
            </a:r>
            <a:r>
              <a:rPr lang="en-US" dirty="0" smtClean="0"/>
              <a:t> structures</a:t>
            </a:r>
            <a:endParaRPr lang="en-US" dirty="0"/>
          </a:p>
        </p:txBody>
      </p:sp>
      <p:sp>
        <p:nvSpPr>
          <p:cNvPr id="3" name="Content Placeholder 2"/>
          <p:cNvSpPr>
            <a:spLocks noGrp="1"/>
          </p:cNvSpPr>
          <p:nvPr>
            <p:ph idx="1"/>
          </p:nvPr>
        </p:nvSpPr>
        <p:spPr/>
        <p:txBody>
          <a:bodyPr/>
          <a:lstStyle/>
          <a:p>
            <a:r>
              <a:rPr lang="en-US" dirty="0" smtClean="0"/>
              <a:t>Ridges / Valleys</a:t>
            </a:r>
          </a:p>
          <a:p>
            <a:pPr lvl="1"/>
            <a:r>
              <a:rPr lang="en-US" dirty="0" smtClean="0"/>
              <a:t>local features</a:t>
            </a:r>
          </a:p>
          <a:p>
            <a:r>
              <a:rPr lang="en-US" dirty="0" smtClean="0"/>
              <a:t>Watersheds</a:t>
            </a:r>
          </a:p>
          <a:p>
            <a:pPr lvl="1"/>
            <a:r>
              <a:rPr lang="en-US" dirty="0" smtClean="0"/>
              <a:t>global features</a:t>
            </a:r>
          </a:p>
          <a:p>
            <a:r>
              <a:rPr lang="en-US" dirty="0" smtClean="0"/>
              <a:t>Topological </a:t>
            </a:r>
            <a:r>
              <a:rPr lang="en-US" dirty="0" err="1" smtClean="0"/>
              <a:t>separatrices</a:t>
            </a:r>
            <a:endParaRPr lang="en-US" dirty="0" smtClean="0"/>
          </a:p>
          <a:p>
            <a:pPr lvl="1"/>
            <a:r>
              <a:rPr lang="en-US" dirty="0" smtClean="0"/>
              <a:t>global features</a:t>
            </a:r>
          </a:p>
          <a:p>
            <a:endParaRPr lang="en-US" dirty="0"/>
          </a:p>
          <a:p>
            <a:r>
              <a:rPr lang="en-US" dirty="0" smtClean="0"/>
              <a:t>Watersheds and topological </a:t>
            </a:r>
            <a:r>
              <a:rPr lang="en-US" dirty="0" err="1" smtClean="0"/>
              <a:t>separatrices</a:t>
            </a:r>
            <a:r>
              <a:rPr lang="en-US" dirty="0" smtClean="0"/>
              <a:t> are closely </a:t>
            </a:r>
            <a:r>
              <a:rPr lang="en-US" smtClean="0"/>
              <a:t>related.</a:t>
            </a:r>
            <a:endParaRPr lang="en-US" dirty="0" smtClean="0"/>
          </a:p>
        </p:txBody>
      </p:sp>
    </p:spTree>
    <p:extLst>
      <p:ext uri="{BB962C8B-B14F-4D97-AF65-F5344CB8AC3E}">
        <p14:creationId xmlns:p14="http://schemas.microsoft.com/office/powerpoint/2010/main" val="31016551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a:t>
            </a:r>
            <a:r>
              <a:rPr lang="en-US" dirty="0" err="1" smtClean="0"/>
              <a:t>extremal</a:t>
            </a:r>
            <a:r>
              <a:rPr lang="en-US" dirty="0" smtClean="0"/>
              <a:t> structures</a:t>
            </a:r>
            <a:endParaRPr lang="en-US" dirty="0"/>
          </a:p>
        </p:txBody>
      </p:sp>
      <p:sp>
        <p:nvSpPr>
          <p:cNvPr id="3" name="Content Placeholder 2"/>
          <p:cNvSpPr>
            <a:spLocks noGrp="1"/>
          </p:cNvSpPr>
          <p:nvPr>
            <p:ph idx="1"/>
          </p:nvPr>
        </p:nvSpPr>
        <p:spPr/>
        <p:txBody>
          <a:bodyPr/>
          <a:lstStyle/>
          <a:p>
            <a:r>
              <a:rPr lang="en-US" dirty="0" smtClean="0"/>
              <a:t>Geomorphology</a:t>
            </a:r>
            <a:endParaRPr lang="en-US" dirty="0"/>
          </a:p>
          <a:p>
            <a:r>
              <a:rPr lang="en-US" dirty="0"/>
              <a:t>Computer </a:t>
            </a:r>
            <a:r>
              <a:rPr lang="en-US" dirty="0" smtClean="0"/>
              <a:t>vision</a:t>
            </a:r>
          </a:p>
          <a:p>
            <a:r>
              <a:rPr lang="en-US" dirty="0" smtClean="0"/>
              <a:t>Computer graphics</a:t>
            </a:r>
            <a:endParaRPr lang="en-US" dirty="0"/>
          </a:p>
          <a:p>
            <a:r>
              <a:rPr lang="en-US" dirty="0"/>
              <a:t>Scientific visualization:</a:t>
            </a:r>
          </a:p>
          <a:p>
            <a:pPr lvl="1"/>
            <a:r>
              <a:rPr lang="en-US" dirty="0" smtClean="0"/>
              <a:t>Scalar field visualization</a:t>
            </a:r>
          </a:p>
          <a:p>
            <a:pPr lvl="1"/>
            <a:r>
              <a:rPr lang="en-US" dirty="0" smtClean="0"/>
              <a:t>Flow </a:t>
            </a:r>
            <a:r>
              <a:rPr lang="en-US" dirty="0"/>
              <a:t>visualization</a:t>
            </a:r>
          </a:p>
          <a:p>
            <a:pPr lvl="1"/>
            <a:r>
              <a:rPr lang="en-US" dirty="0"/>
              <a:t>DT MRI visualization</a:t>
            </a:r>
          </a:p>
          <a:p>
            <a:pPr lvl="1"/>
            <a:r>
              <a:rPr lang="en-US" dirty="0"/>
              <a:t>etc.</a:t>
            </a:r>
          </a:p>
          <a:p>
            <a:endParaRPr lang="en-US" dirty="0"/>
          </a:p>
        </p:txBody>
      </p:sp>
      <p:pic>
        <p:nvPicPr>
          <p:cNvPr id="4" name="Picture 7" descr="cos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5500" y="533400"/>
            <a:ext cx="393065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337081" y="4598749"/>
            <a:ext cx="2210862" cy="369332"/>
          </a:xfrm>
          <a:prstGeom prst="rect">
            <a:avLst/>
          </a:prstGeom>
          <a:noFill/>
        </p:spPr>
        <p:txBody>
          <a:bodyPr wrap="none" rtlCol="0">
            <a:spAutoFit/>
          </a:bodyPr>
          <a:lstStyle/>
          <a:p>
            <a:pPr algn="r"/>
            <a:r>
              <a:rPr lang="en-US" dirty="0" smtClean="0"/>
              <a:t>Image: Steger 1999</a:t>
            </a:r>
            <a:endParaRPr lang="en-US" dirty="0"/>
          </a:p>
        </p:txBody>
      </p:sp>
    </p:spTree>
    <p:extLst>
      <p:ext uri="{BB962C8B-B14F-4D97-AF65-F5344CB8AC3E}">
        <p14:creationId xmlns:p14="http://schemas.microsoft.com/office/powerpoint/2010/main" val="27713122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136" y="1028701"/>
            <a:ext cx="5485728" cy="452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noFill/>
        </p:spPr>
        <p:txBody>
          <a:bodyPr/>
          <a:lstStyle/>
          <a:p>
            <a:r>
              <a:rPr lang="en-US" dirty="0"/>
              <a:t>Extraction of Salient Edges on </a:t>
            </a:r>
            <a:r>
              <a:rPr lang="en-US" dirty="0" smtClean="0"/>
              <a:t>Surfaces</a:t>
            </a:r>
            <a:endParaRPr lang="en-US" dirty="0"/>
          </a:p>
        </p:txBody>
      </p:sp>
      <p:sp>
        <p:nvSpPr>
          <p:cNvPr id="5" name="TextBox 4"/>
          <p:cNvSpPr txBox="1"/>
          <p:nvPr/>
        </p:nvSpPr>
        <p:spPr>
          <a:xfrm>
            <a:off x="795001" y="5662136"/>
            <a:ext cx="7434599" cy="738664"/>
          </a:xfrm>
          <a:prstGeom prst="rect">
            <a:avLst/>
          </a:prstGeom>
          <a:noFill/>
        </p:spPr>
        <p:txBody>
          <a:bodyPr wrap="none" rtlCol="0">
            <a:spAutoFit/>
          </a:bodyPr>
          <a:lstStyle/>
          <a:p>
            <a:r>
              <a:rPr lang="en-US" sz="1400" dirty="0" smtClean="0"/>
              <a:t>T. Weinkauf, D. </a:t>
            </a:r>
            <a:r>
              <a:rPr lang="en-US" sz="1400" dirty="0" err="1" smtClean="0"/>
              <a:t>Günther</a:t>
            </a:r>
            <a:endParaRPr lang="en-US" sz="1400" dirty="0" smtClean="0"/>
          </a:p>
          <a:p>
            <a:r>
              <a:rPr lang="en-US" sz="1400" i="1" dirty="0" err="1"/>
              <a:t>Separatrix</a:t>
            </a:r>
            <a:r>
              <a:rPr lang="en-US" sz="1400" i="1" dirty="0"/>
              <a:t> Persistence: Extraction of Salient </a:t>
            </a:r>
            <a:r>
              <a:rPr lang="en-US" sz="1400" i="1" dirty="0" smtClean="0"/>
              <a:t>Edges on </a:t>
            </a:r>
            <a:r>
              <a:rPr lang="en-US" sz="1400" i="1" dirty="0"/>
              <a:t>Surfaces Using Topological </a:t>
            </a:r>
            <a:r>
              <a:rPr lang="en-US" sz="1400" i="1" dirty="0" smtClean="0"/>
              <a:t>Methods</a:t>
            </a:r>
          </a:p>
          <a:p>
            <a:r>
              <a:rPr lang="en-US" sz="1400" dirty="0"/>
              <a:t>Computer Graphics Forum (Proc. SGP '09) 28(5), July 2009</a:t>
            </a:r>
          </a:p>
        </p:txBody>
      </p:sp>
    </p:spTree>
    <p:extLst>
      <p:ext uri="{BB962C8B-B14F-4D97-AF65-F5344CB8AC3E}">
        <p14:creationId xmlns:p14="http://schemas.microsoft.com/office/powerpoint/2010/main" val="37583258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Salient Edges</a:t>
            </a:r>
          </a:p>
        </p:txBody>
      </p:sp>
      <p:pic>
        <p:nvPicPr>
          <p:cNvPr id="67588" name="Picture 4" descr="ScrewdriverDualCurvatur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075" y="393700"/>
            <a:ext cx="3567113" cy="1900238"/>
          </a:xfrm>
          <a:prstGeom prst="rect">
            <a:avLst/>
          </a:prstGeom>
          <a:noFill/>
          <a:extLst>
            <a:ext uri="{909E8E84-426E-40DD-AFC4-6F175D3DCCD1}">
              <a14:hiddenFill xmlns:a14="http://schemas.microsoft.com/office/drawing/2010/main">
                <a:solidFill>
                  <a:srgbClr val="FFFFFF"/>
                </a:solidFill>
              </a14:hiddenFill>
            </a:ext>
          </a:extLst>
        </p:spPr>
      </p:pic>
      <p:pic>
        <p:nvPicPr>
          <p:cNvPr id="67589" name="Picture 5" descr="ScrewdriverDualInitialSkelet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8150" y="1911350"/>
            <a:ext cx="3414713" cy="1825625"/>
          </a:xfrm>
          <a:prstGeom prst="rect">
            <a:avLst/>
          </a:prstGeom>
          <a:noFill/>
          <a:extLst>
            <a:ext uri="{909E8E84-426E-40DD-AFC4-6F175D3DCCD1}">
              <a14:hiddenFill xmlns:a14="http://schemas.microsoft.com/office/drawing/2010/main">
                <a:solidFill>
                  <a:srgbClr val="FFFFFF"/>
                </a:solidFill>
              </a14:hiddenFill>
            </a:ext>
          </a:extLst>
        </p:spPr>
      </p:pic>
      <p:sp>
        <p:nvSpPr>
          <p:cNvPr id="67590" name="Text Box 6"/>
          <p:cNvSpPr txBox="1">
            <a:spLocks noChangeArrowheads="1"/>
          </p:cNvSpPr>
          <p:nvPr/>
        </p:nvSpPr>
        <p:spPr bwMode="auto">
          <a:xfrm>
            <a:off x="322263" y="2366963"/>
            <a:ext cx="2190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Principal curvatures</a:t>
            </a:r>
          </a:p>
        </p:txBody>
      </p:sp>
      <p:pic>
        <p:nvPicPr>
          <p:cNvPr id="3" name="ScrewDriverCancellations.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3200400" y="1553645"/>
            <a:ext cx="3673892" cy="2256355"/>
          </a:xfrm>
          <a:prstGeom prst="rect">
            <a:avLst/>
          </a:prstGeom>
        </p:spPr>
      </p:pic>
      <p:sp>
        <p:nvSpPr>
          <p:cNvPr id="67591" name="Text Box 7"/>
          <p:cNvSpPr txBox="1">
            <a:spLocks noChangeArrowheads="1"/>
          </p:cNvSpPr>
          <p:nvPr/>
        </p:nvSpPr>
        <p:spPr bwMode="auto">
          <a:xfrm>
            <a:off x="777875" y="3276600"/>
            <a:ext cx="2800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Topological skeletons</a:t>
            </a:r>
          </a:p>
          <a:p>
            <a:r>
              <a:rPr lang="en-US" dirty="0"/>
              <a:t>of the principal curvatures</a:t>
            </a:r>
          </a:p>
        </p:txBody>
      </p:sp>
      <p:sp>
        <p:nvSpPr>
          <p:cNvPr id="4" name="TextBox 3"/>
          <p:cNvSpPr txBox="1"/>
          <p:nvPr/>
        </p:nvSpPr>
        <p:spPr>
          <a:xfrm>
            <a:off x="1127341" y="5156537"/>
            <a:ext cx="3063659" cy="1015663"/>
          </a:xfrm>
          <a:prstGeom prst="rect">
            <a:avLst/>
          </a:prstGeom>
          <a:noFill/>
        </p:spPr>
        <p:txBody>
          <a:bodyPr wrap="none" rtlCol="0">
            <a:spAutoFit/>
          </a:bodyPr>
          <a:lstStyle/>
          <a:p>
            <a:r>
              <a:rPr lang="en-US" sz="2000" b="1" dirty="0" err="1" smtClean="0">
                <a:sym typeface="Wingdings" pitchFamily="2" charset="2"/>
              </a:rPr>
              <a:t>Separatrix</a:t>
            </a:r>
            <a:r>
              <a:rPr lang="en-US" sz="2000" b="1" dirty="0" smtClean="0">
                <a:sym typeface="Wingdings" pitchFamily="2" charset="2"/>
              </a:rPr>
              <a:t> persistence:</a:t>
            </a:r>
          </a:p>
          <a:p>
            <a:r>
              <a:rPr lang="en-US" sz="2000" dirty="0" smtClean="0">
                <a:sym typeface="Wingdings" pitchFamily="2" charset="2"/>
              </a:rPr>
              <a:t>significance of each point</a:t>
            </a:r>
          </a:p>
          <a:p>
            <a:r>
              <a:rPr lang="en-US" sz="2000" dirty="0" smtClean="0">
                <a:sym typeface="Wingdings" pitchFamily="2" charset="2"/>
              </a:rPr>
              <a:t>of a </a:t>
            </a:r>
            <a:r>
              <a:rPr lang="en-US" sz="2000" dirty="0" err="1" smtClean="0">
                <a:sym typeface="Wingdings" pitchFamily="2" charset="2"/>
              </a:rPr>
              <a:t>separatrix</a:t>
            </a:r>
            <a:endParaRPr lang="en-US" sz="2000" dirty="0"/>
          </a:p>
        </p:txBody>
      </p:sp>
      <p:sp>
        <p:nvSpPr>
          <p:cNvPr id="12" name="Text Box 7"/>
          <p:cNvSpPr txBox="1">
            <a:spLocks noChangeArrowheads="1"/>
          </p:cNvSpPr>
          <p:nvPr/>
        </p:nvSpPr>
        <p:spPr bwMode="auto">
          <a:xfrm>
            <a:off x="613177" y="3276600"/>
            <a:ext cx="30444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smtClean="0"/>
              <a:t>Persistence:</a:t>
            </a:r>
          </a:p>
          <a:p>
            <a:r>
              <a:rPr lang="en-US" dirty="0" smtClean="0"/>
              <a:t>significance </a:t>
            </a:r>
            <a:r>
              <a:rPr lang="en-US" dirty="0"/>
              <a:t>of critical points</a:t>
            </a:r>
          </a:p>
        </p:txBody>
      </p:sp>
      <p:pic>
        <p:nvPicPr>
          <p:cNvPr id="13" name="Picture 8" descr="ScrewdriverSalientEdg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9600" y="3808413"/>
            <a:ext cx="4476750" cy="25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85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591"/>
                                        </p:tgtEl>
                                        <p:attrNameLst>
                                          <p:attrName>style.visibility</p:attrName>
                                        </p:attrNameLst>
                                      </p:cBhvr>
                                      <p:to>
                                        <p:strVal val="visible"/>
                                      </p:to>
                                    </p:set>
                                    <p:animEffect transition="in" filter="fade">
                                      <p:cBhvr>
                                        <p:cTn id="7" dur="500"/>
                                        <p:tgtEl>
                                          <p:spTgt spid="67591"/>
                                        </p:tgtEl>
                                      </p:cBhvr>
                                    </p:animEffect>
                                  </p:childTnLst>
                                </p:cTn>
                              </p:par>
                              <p:par>
                                <p:cTn id="8" presetID="10" presetClass="entr" presetSubtype="0" fill="hold" nodeType="withEffect">
                                  <p:stCondLst>
                                    <p:cond delay="0"/>
                                  </p:stCondLst>
                                  <p:childTnLst>
                                    <p:set>
                                      <p:cBhvr>
                                        <p:cTn id="9" dur="1" fill="hold">
                                          <p:stCondLst>
                                            <p:cond delay="0"/>
                                          </p:stCondLst>
                                        </p:cTn>
                                        <p:tgtEl>
                                          <p:spTgt spid="67589"/>
                                        </p:tgtEl>
                                        <p:attrNameLst>
                                          <p:attrName>style.visibility</p:attrName>
                                        </p:attrNameLst>
                                      </p:cBhvr>
                                      <p:to>
                                        <p:strVal val="visible"/>
                                      </p:to>
                                    </p:set>
                                    <p:animEffect transition="in" filter="fade">
                                      <p:cBhvr>
                                        <p:cTn id="10" dur="500"/>
                                        <p:tgtEl>
                                          <p:spTgt spid="675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7589"/>
                                        </p:tgtEl>
                                      </p:cBhvr>
                                    </p:animEffect>
                                    <p:set>
                                      <p:cBhvr>
                                        <p:cTn id="15" dur="1" fill="hold">
                                          <p:stCondLst>
                                            <p:cond delay="499"/>
                                          </p:stCondLst>
                                        </p:cTn>
                                        <p:tgtEl>
                                          <p:spTgt spid="67589"/>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7591"/>
                                        </p:tgtEl>
                                      </p:cBhvr>
                                    </p:animEffect>
                                    <p:set>
                                      <p:cBhvr>
                                        <p:cTn id="18" dur="1" fill="hold">
                                          <p:stCondLst>
                                            <p:cond delay="499"/>
                                          </p:stCondLst>
                                        </p:cTn>
                                        <p:tgtEl>
                                          <p:spTgt spid="67591"/>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 presetClass="mediacall" presetSubtype="0" fill="hold" nodeType="afterEffect">
                                  <p:stCondLst>
                                    <p:cond delay="0"/>
                                  </p:stCondLst>
                                  <p:childTnLst>
                                    <p:cmd type="call" cmd="playFrom(0.0)">
                                      <p:cBhvr>
                                        <p:cTn id="27" dur="9000" fill="hold"/>
                                        <p:tgtEl>
                                          <p:spTgt spid="3"/>
                                        </p:tgtEl>
                                      </p:cBhvr>
                                    </p:cmd>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3"/>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3"/>
                                        </p:tgtEl>
                                      </p:cBhvr>
                                    </p:cmd>
                                  </p:childTnLst>
                                </p:cTn>
                              </p:par>
                            </p:childTnLst>
                          </p:cTn>
                        </p:par>
                      </p:childTnLst>
                    </p:cTn>
                  </p:par>
                </p:childTnLst>
              </p:cTn>
              <p:nextCondLst>
                <p:cond evt="onClick" delay="0">
                  <p:tgtEl>
                    <p:spTgt spid="3"/>
                  </p:tgtEl>
                </p:cond>
              </p:nextCondLst>
            </p:seq>
            <p:video>
              <p:cMediaNode vol="80000">
                <p:cTn id="43" fill="hold" display="0">
                  <p:stCondLst>
                    <p:cond delay="indefinite"/>
                  </p:stCondLst>
                </p:cTn>
                <p:tgtEl>
                  <p:spTgt spid="3"/>
                </p:tgtEl>
              </p:cMediaNode>
            </p:video>
          </p:childTnLst>
        </p:cTn>
      </p:par>
    </p:tnLst>
    <p:bldLst>
      <p:bldP spid="67591" grpId="0"/>
      <p:bldP spid="67591" grpId="1"/>
      <p:bldP spid="4"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Salient Edges</a:t>
            </a:r>
            <a:endParaRPr lang="en-US" dirty="0"/>
          </a:p>
        </p:txBody>
      </p:sp>
      <p:pic>
        <p:nvPicPr>
          <p:cNvPr id="5122" name="Picture 2" descr="D:\Projekte\TopoXD\Papers\SGP2009\pdfimages\Galler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531" y="3657600"/>
            <a:ext cx="8930938" cy="262036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Projekte\TopoXD\Papers\SGP2009\pdfimages\feline_scal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200" y="228600"/>
            <a:ext cx="2489200" cy="30766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Projekte\TopoXD\Papers\SGP2009\pdfimages\CupBothLin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200" y="3678504"/>
            <a:ext cx="2456844" cy="2493696"/>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D:\Projekte\TopoXD\Vorträge\Joint Lecture 05.10.2011\GalleryKno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4631" y="689277"/>
            <a:ext cx="2552169" cy="26159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73118" y="1905000"/>
            <a:ext cx="1197764" cy="369332"/>
          </a:xfrm>
          <a:prstGeom prst="rect">
            <a:avLst/>
          </a:prstGeom>
          <a:noFill/>
        </p:spPr>
        <p:txBody>
          <a:bodyPr wrap="none" rtlCol="0">
            <a:spAutoFit/>
          </a:bodyPr>
          <a:lstStyle/>
          <a:p>
            <a:pPr algn="ctr"/>
            <a:r>
              <a:rPr lang="en-US" dirty="0" smtClean="0"/>
              <a:t>Examples</a:t>
            </a:r>
            <a:endParaRPr lang="en-US" dirty="0"/>
          </a:p>
        </p:txBody>
      </p:sp>
    </p:spTree>
    <p:extLst>
      <p:ext uri="{BB962C8B-B14F-4D97-AF65-F5344CB8AC3E}">
        <p14:creationId xmlns:p14="http://schemas.microsoft.com/office/powerpoint/2010/main" val="1514477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roundMars.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9144000" cy="6857534"/>
          </a:xfrm>
          <a:prstGeom prst="rect">
            <a:avLst/>
          </a:prstGeom>
        </p:spPr>
      </p:pic>
      <p:sp>
        <p:nvSpPr>
          <p:cNvPr id="3" name="TextBox 2"/>
          <p:cNvSpPr txBox="1"/>
          <p:nvPr/>
        </p:nvSpPr>
        <p:spPr>
          <a:xfrm>
            <a:off x="4953000" y="228600"/>
            <a:ext cx="3978974" cy="769441"/>
          </a:xfrm>
          <a:prstGeom prst="rect">
            <a:avLst/>
          </a:prstGeom>
          <a:noFill/>
        </p:spPr>
        <p:txBody>
          <a:bodyPr wrap="none" rtlCol="0">
            <a:spAutoFit/>
          </a:bodyPr>
          <a:lstStyle/>
          <a:p>
            <a:r>
              <a:rPr lang="en-US" sz="4400" i="1" dirty="0">
                <a:solidFill>
                  <a:srgbClr val="FFFFFF"/>
                </a:solidFill>
                <a:cs typeface="Arial" charset="0"/>
              </a:rPr>
              <a:t>Rivers on Mars</a:t>
            </a:r>
          </a:p>
        </p:txBody>
      </p:sp>
      <p:sp>
        <p:nvSpPr>
          <p:cNvPr id="4" name="TextBox 3"/>
          <p:cNvSpPr txBox="1"/>
          <p:nvPr/>
        </p:nvSpPr>
        <p:spPr>
          <a:xfrm>
            <a:off x="4953000" y="1371600"/>
            <a:ext cx="3665106" cy="1477328"/>
          </a:xfrm>
          <a:prstGeom prst="rect">
            <a:avLst/>
          </a:prstGeom>
          <a:noFill/>
        </p:spPr>
        <p:txBody>
          <a:bodyPr wrap="none" rtlCol="0">
            <a:spAutoFit/>
          </a:bodyPr>
          <a:lstStyle/>
          <a:p>
            <a:pPr marL="169863" indent="-169863"/>
            <a:r>
              <a:rPr lang="en-US" b="1" dirty="0">
                <a:solidFill>
                  <a:srgbClr val="FFFFFF"/>
                </a:solidFill>
                <a:latin typeface="Courier New" pitchFamily="49" charset="0"/>
                <a:cs typeface="Courier New" pitchFamily="49" charset="0"/>
              </a:rPr>
              <a:t>NASA Mars Global Surveyor</a:t>
            </a:r>
          </a:p>
          <a:p>
            <a:pPr marL="169863" indent="-169863"/>
            <a:endParaRPr lang="en-US" dirty="0">
              <a:solidFill>
                <a:srgbClr val="FFFFFF"/>
              </a:solidFill>
              <a:latin typeface="Courier New" pitchFamily="49" charset="0"/>
              <a:cs typeface="Courier New" pitchFamily="49" charset="0"/>
            </a:endParaRPr>
          </a:p>
          <a:p>
            <a:pPr marL="169863" indent="-169863">
              <a:buFont typeface="Arial" pitchFamily="34" charset="0"/>
              <a:buChar char="•"/>
            </a:pPr>
            <a:r>
              <a:rPr lang="en-US" dirty="0">
                <a:solidFill>
                  <a:srgbClr val="FFFFFF"/>
                </a:solidFill>
                <a:latin typeface="Courier New" pitchFamily="49" charset="0"/>
                <a:cs typeface="Courier New" pitchFamily="49" charset="0"/>
              </a:rPr>
              <a:t>Launch: November 7, 1996</a:t>
            </a:r>
          </a:p>
          <a:p>
            <a:pPr marL="169863" indent="-169863">
              <a:buFont typeface="Arial" pitchFamily="34" charset="0"/>
              <a:buChar char="•"/>
            </a:pPr>
            <a:r>
              <a:rPr lang="en-US" dirty="0">
                <a:solidFill>
                  <a:srgbClr val="FFFFFF"/>
                </a:solidFill>
                <a:latin typeface="Courier New" pitchFamily="49" charset="0"/>
                <a:cs typeface="Courier New" pitchFamily="49" charset="0"/>
              </a:rPr>
              <a:t>Mission: Mapping of Mars</a:t>
            </a:r>
          </a:p>
          <a:p>
            <a:pPr marL="169863" indent="-169863">
              <a:buFont typeface="Arial" pitchFamily="34" charset="0"/>
              <a:buChar char="•"/>
            </a:pPr>
            <a:r>
              <a:rPr lang="en-US" dirty="0">
                <a:solidFill>
                  <a:srgbClr val="FFFFFF"/>
                </a:solidFill>
                <a:latin typeface="Courier New" pitchFamily="49" charset="0"/>
                <a:cs typeface="Courier New" pitchFamily="49" charset="0"/>
              </a:rPr>
              <a:t>Time: 4.5 years</a:t>
            </a:r>
          </a:p>
        </p:txBody>
      </p:sp>
      <p:sp>
        <p:nvSpPr>
          <p:cNvPr id="5" name="TextBox 4"/>
          <p:cNvSpPr txBox="1"/>
          <p:nvPr/>
        </p:nvSpPr>
        <p:spPr>
          <a:xfrm>
            <a:off x="4953001" y="3247072"/>
            <a:ext cx="4055174" cy="1200329"/>
          </a:xfrm>
          <a:prstGeom prst="rect">
            <a:avLst/>
          </a:prstGeom>
          <a:noFill/>
        </p:spPr>
        <p:txBody>
          <a:bodyPr wrap="square" rtlCol="0">
            <a:spAutoFit/>
          </a:bodyPr>
          <a:lstStyle/>
          <a:p>
            <a:pPr marL="169863" indent="-169863"/>
            <a:r>
              <a:rPr lang="en-US" b="1" dirty="0">
                <a:solidFill>
                  <a:srgbClr val="FFFFFF"/>
                </a:solidFill>
                <a:latin typeface="Courier New" pitchFamily="49" charset="0"/>
                <a:cs typeface="Courier New" pitchFamily="49" charset="0"/>
              </a:rPr>
              <a:t>Mars Orbiter Laser Altimeter</a:t>
            </a:r>
          </a:p>
          <a:p>
            <a:pPr marL="169863" indent="-169863"/>
            <a:endParaRPr lang="en-US" dirty="0">
              <a:solidFill>
                <a:srgbClr val="FFFFFF"/>
              </a:solidFill>
              <a:latin typeface="Courier New" pitchFamily="49" charset="0"/>
              <a:cs typeface="Courier New" pitchFamily="49" charset="0"/>
            </a:endParaRPr>
          </a:p>
          <a:p>
            <a:pPr marL="169863" indent="-169863">
              <a:buFont typeface="Arial" pitchFamily="34" charset="0"/>
              <a:buChar char="•"/>
            </a:pPr>
            <a:r>
              <a:rPr lang="en-US" dirty="0">
                <a:solidFill>
                  <a:srgbClr val="FFFFFF"/>
                </a:solidFill>
                <a:latin typeface="Courier New" pitchFamily="49" charset="0"/>
                <a:cs typeface="Courier New" pitchFamily="49" charset="0"/>
              </a:rPr>
              <a:t>Determines the height of surface features on Mars</a:t>
            </a:r>
          </a:p>
        </p:txBody>
      </p:sp>
      <p:pic>
        <p:nvPicPr>
          <p:cNvPr id="7170" name="Picture 2" descr="D:\Projekte\TopoXD\Vorträge\Joint Lecture 05.10.2011\megt90n000eb_smallRo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4665166"/>
            <a:ext cx="3935524" cy="19642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53001" y="1371600"/>
            <a:ext cx="4055174" cy="2862322"/>
          </a:xfrm>
          <a:prstGeom prst="rect">
            <a:avLst/>
          </a:prstGeom>
          <a:noFill/>
        </p:spPr>
        <p:txBody>
          <a:bodyPr wrap="square" rtlCol="0">
            <a:spAutoFit/>
          </a:bodyPr>
          <a:lstStyle/>
          <a:p>
            <a:pPr marL="169863" indent="-169863"/>
            <a:r>
              <a:rPr lang="en-US" b="1" dirty="0">
                <a:solidFill>
                  <a:srgbClr val="FFFFFF"/>
                </a:solidFill>
                <a:latin typeface="Courier New" pitchFamily="49" charset="0"/>
                <a:cs typeface="Courier New" pitchFamily="49" charset="0"/>
              </a:rPr>
              <a:t>Mars Orbiter Laser Altimeter</a:t>
            </a:r>
          </a:p>
          <a:p>
            <a:pPr marL="169863" indent="-169863"/>
            <a:endParaRPr lang="en-US" dirty="0">
              <a:solidFill>
                <a:srgbClr val="FFFFFF"/>
              </a:solidFill>
              <a:latin typeface="Courier New" pitchFamily="49" charset="0"/>
              <a:cs typeface="Courier New" pitchFamily="49" charset="0"/>
            </a:endParaRPr>
          </a:p>
          <a:p>
            <a:pPr marL="169863" indent="-169863">
              <a:buFont typeface="Arial" pitchFamily="34" charset="0"/>
              <a:buChar char="•"/>
            </a:pPr>
            <a:r>
              <a:rPr lang="en-US" dirty="0">
                <a:solidFill>
                  <a:srgbClr val="FFFFFF"/>
                </a:solidFill>
                <a:latin typeface="Courier New" pitchFamily="49" charset="0"/>
                <a:cs typeface="Courier New" pitchFamily="49" charset="0"/>
              </a:rPr>
              <a:t>Determines the height of surface features on Mars</a:t>
            </a:r>
          </a:p>
          <a:p>
            <a:pPr marL="169863" indent="-169863">
              <a:buFont typeface="Arial" pitchFamily="34" charset="0"/>
              <a:buChar char="•"/>
            </a:pPr>
            <a:endParaRPr lang="en-US" dirty="0">
              <a:solidFill>
                <a:srgbClr val="FFFFFF"/>
              </a:solidFill>
              <a:latin typeface="Courier New" pitchFamily="49" charset="0"/>
              <a:cs typeface="Courier New" pitchFamily="49" charset="0"/>
            </a:endParaRPr>
          </a:p>
          <a:p>
            <a:pPr marL="169863" indent="-169863">
              <a:buFont typeface="Arial" pitchFamily="34" charset="0"/>
              <a:buChar char="•"/>
            </a:pPr>
            <a:r>
              <a:rPr lang="en-US" dirty="0">
                <a:solidFill>
                  <a:srgbClr val="FFFFFF"/>
                </a:solidFill>
                <a:latin typeface="Courier New" pitchFamily="49" charset="0"/>
                <a:cs typeface="Courier New" pitchFamily="49" charset="0"/>
              </a:rPr>
              <a:t>640 million elevation measurements</a:t>
            </a:r>
          </a:p>
          <a:p>
            <a:pPr marL="169863" indent="-169863">
              <a:buFont typeface="Arial" pitchFamily="34" charset="0"/>
              <a:buChar char="•"/>
            </a:pPr>
            <a:r>
              <a:rPr lang="en-US" dirty="0">
                <a:solidFill>
                  <a:srgbClr val="FFFFFF"/>
                </a:solidFill>
                <a:latin typeface="Courier New" pitchFamily="49" charset="0"/>
                <a:cs typeface="Courier New" pitchFamily="49" charset="0"/>
              </a:rPr>
              <a:t>Global grid with 200m at equator; less elsewhere</a:t>
            </a:r>
          </a:p>
          <a:p>
            <a:pPr marL="169863" indent="-169863">
              <a:buFont typeface="Arial" pitchFamily="34" charset="0"/>
              <a:buChar char="•"/>
            </a:pPr>
            <a:r>
              <a:rPr lang="en-US" dirty="0">
                <a:solidFill>
                  <a:srgbClr val="FFFFFF"/>
                </a:solidFill>
                <a:latin typeface="Courier New" pitchFamily="49" charset="0"/>
                <a:cs typeface="Courier New" pitchFamily="49" charset="0"/>
              </a:rPr>
              <a:t>Accuracy: 2-13m</a:t>
            </a:r>
          </a:p>
        </p:txBody>
      </p:sp>
    </p:spTree>
    <p:extLst>
      <p:ext uri="{BB962C8B-B14F-4D97-AF65-F5344CB8AC3E}">
        <p14:creationId xmlns:p14="http://schemas.microsoft.com/office/powerpoint/2010/main" val="304473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960" fill="hold"/>
                                        <p:tgtEl>
                                          <p:spTgt spid="2"/>
                                        </p:tgtEl>
                                      </p:cBhvr>
                                    </p:cmd>
                                  </p:childTnLst>
                                </p:cTn>
                              </p:par>
                              <p:par>
                                <p:cTn id="7" presetID="10" presetClass="entr" presetSubtype="0" fill="hold" grpId="0" nodeType="withEffect">
                                  <p:stCondLst>
                                    <p:cond delay="10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170"/>
                                        </p:tgtEl>
                                        <p:attrNameLst>
                                          <p:attrName>style.visibility</p:attrName>
                                        </p:attrNameLst>
                                      </p:cBhvr>
                                      <p:to>
                                        <p:strVal val="visible"/>
                                      </p:to>
                                    </p:set>
                                    <p:animEffect transition="in" filter="fade">
                                      <p:cBhvr>
                                        <p:cTn id="24" dur="500"/>
                                        <p:tgtEl>
                                          <p:spTgt spid="717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2"/>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2"/>
                                        </p:tgtEl>
                                      </p:cBhvr>
                                    </p:cmd>
                                  </p:childTnLst>
                                </p:cTn>
                              </p:par>
                            </p:childTnLst>
                          </p:cTn>
                        </p:par>
                      </p:childTnLst>
                    </p:cTn>
                  </p:par>
                </p:childTnLst>
              </p:cTn>
              <p:nextCondLst>
                <p:cond evt="onClick" delay="0">
                  <p:tgtEl>
                    <p:spTgt spid="2"/>
                  </p:tgtEl>
                </p:cond>
              </p:nextCondLst>
            </p:seq>
            <p:video>
              <p:cMediaNode vol="80000">
                <p:cTn id="41" repeatCount="indefinite" fill="hold" display="0">
                  <p:stCondLst>
                    <p:cond delay="indefinite"/>
                  </p:stCondLst>
                </p:cTn>
                <p:tgtEl>
                  <p:spTgt spid="2"/>
                </p:tgtEl>
              </p:cMediaNode>
            </p:video>
          </p:childTnLst>
        </p:cTn>
      </p:par>
    </p:tnLst>
    <p:bldLst>
      <p:bldP spid="3" grpId="0"/>
      <p:bldP spid="4" grpId="0"/>
      <p:bldP spid="4" grpId="1"/>
      <p:bldP spid="5" grpId="0"/>
      <p:bldP spid="5" grpId="1"/>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49275"/>
            <a:ext cx="8642350" cy="5759450"/>
          </a:xfrm>
        </p:spPr>
        <p:txBody>
          <a:bodyPr/>
          <a:lstStyle/>
          <a:p>
            <a:r>
              <a:rPr lang="en-US" dirty="0" smtClean="0">
                <a:solidFill>
                  <a:schemeClr val="bg1"/>
                </a:solidFill>
              </a:rPr>
              <a:t>Objective: Extract river networks on Mars (lines of minimal surface height)</a:t>
            </a:r>
          </a:p>
        </p:txBody>
      </p:sp>
      <p:pic>
        <p:nvPicPr>
          <p:cNvPr id="10243" name="Picture 3" descr="D:\Projekte\TopoXD\Vorträge\Joint Lecture 05.10.2011\ExtraShots\Car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84" y="1971085"/>
            <a:ext cx="3200400" cy="34987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5847060"/>
            <a:ext cx="3668568" cy="646331"/>
          </a:xfrm>
          <a:prstGeom prst="rect">
            <a:avLst/>
          </a:prstGeom>
          <a:noFill/>
        </p:spPr>
        <p:txBody>
          <a:bodyPr wrap="none" rtlCol="0">
            <a:spAutoFit/>
          </a:bodyPr>
          <a:lstStyle/>
          <a:p>
            <a:pPr marL="0" lvl="1" algn="ctr"/>
            <a:r>
              <a:rPr lang="en-US" dirty="0">
                <a:solidFill>
                  <a:srgbClr val="FFFFFF"/>
                </a:solidFill>
                <a:cs typeface="Arial" charset="0"/>
              </a:rPr>
              <a:t>Manual mapping of networks</a:t>
            </a:r>
          </a:p>
          <a:p>
            <a:pPr marL="0" lvl="1" algn="ctr"/>
            <a:r>
              <a:rPr lang="en-US" dirty="0">
                <a:solidFill>
                  <a:srgbClr val="FFFFFF"/>
                </a:solidFill>
                <a:cs typeface="Arial" charset="0"/>
              </a:rPr>
              <a:t>[Carr, J. </a:t>
            </a:r>
            <a:r>
              <a:rPr lang="en-US" dirty="0" err="1">
                <a:solidFill>
                  <a:srgbClr val="FFFFFF"/>
                </a:solidFill>
                <a:cs typeface="Arial" charset="0"/>
              </a:rPr>
              <a:t>Geophy</a:t>
            </a:r>
            <a:r>
              <a:rPr lang="en-US" dirty="0">
                <a:solidFill>
                  <a:srgbClr val="FFFFFF"/>
                </a:solidFill>
                <a:cs typeface="Arial" charset="0"/>
              </a:rPr>
              <a:t>. Research, 1995]</a:t>
            </a:r>
          </a:p>
        </p:txBody>
      </p:sp>
      <p:sp>
        <p:nvSpPr>
          <p:cNvPr id="6" name="TextBox 5"/>
          <p:cNvSpPr txBox="1"/>
          <p:nvPr/>
        </p:nvSpPr>
        <p:spPr>
          <a:xfrm>
            <a:off x="5289361" y="5847060"/>
            <a:ext cx="3142719" cy="1200329"/>
          </a:xfrm>
          <a:prstGeom prst="rect">
            <a:avLst/>
          </a:prstGeom>
          <a:noFill/>
        </p:spPr>
        <p:txBody>
          <a:bodyPr wrap="none" rtlCol="0">
            <a:spAutoFit/>
          </a:bodyPr>
          <a:lstStyle/>
          <a:p>
            <a:pPr marL="0" lvl="1" algn="ctr"/>
            <a:r>
              <a:rPr lang="en-US" dirty="0">
                <a:solidFill>
                  <a:srgbClr val="FFFFFF"/>
                </a:solidFill>
                <a:cs typeface="Arial" charset="0"/>
              </a:rPr>
              <a:t>Valleys based on derivatives</a:t>
            </a:r>
          </a:p>
          <a:p>
            <a:pPr marL="0" lvl="1" algn="ctr"/>
            <a:r>
              <a:rPr lang="en-US" dirty="0">
                <a:solidFill>
                  <a:srgbClr val="FFFFFF"/>
                </a:solidFill>
                <a:cs typeface="Arial" charset="0"/>
              </a:rPr>
              <a:t>&amp; manual </a:t>
            </a:r>
            <a:r>
              <a:rPr lang="en-US" dirty="0" err="1">
                <a:solidFill>
                  <a:srgbClr val="FFFFFF"/>
                </a:solidFill>
                <a:cs typeface="Arial" charset="0"/>
              </a:rPr>
              <a:t>curation</a:t>
            </a:r>
            <a:endParaRPr lang="en-US" dirty="0">
              <a:solidFill>
                <a:srgbClr val="FFFFFF"/>
              </a:solidFill>
              <a:cs typeface="Arial" charset="0"/>
            </a:endParaRPr>
          </a:p>
          <a:p>
            <a:pPr marL="0" lvl="1" algn="ctr"/>
            <a:r>
              <a:rPr lang="en-US" dirty="0">
                <a:solidFill>
                  <a:srgbClr val="FFFFFF"/>
                </a:solidFill>
                <a:cs typeface="Arial" charset="0"/>
              </a:rPr>
              <a:t>[</a:t>
            </a:r>
            <a:r>
              <a:rPr lang="en-US" dirty="0" err="1">
                <a:solidFill>
                  <a:srgbClr val="FFFFFF"/>
                </a:solidFill>
                <a:cs typeface="Arial" charset="0"/>
              </a:rPr>
              <a:t>Hynek</a:t>
            </a:r>
            <a:r>
              <a:rPr lang="en-US" dirty="0">
                <a:solidFill>
                  <a:srgbClr val="FFFFFF"/>
                </a:solidFill>
                <a:cs typeface="Arial" charset="0"/>
              </a:rPr>
              <a:t> et al., Geology, 2003]</a:t>
            </a:r>
          </a:p>
          <a:p>
            <a:pPr algn="ctr"/>
            <a:endParaRPr lang="en-US" dirty="0">
              <a:solidFill>
                <a:srgbClr val="000000"/>
              </a:solidFill>
              <a:cs typeface="Arial" charset="0"/>
            </a:endParaRPr>
          </a:p>
        </p:txBody>
      </p:sp>
      <p:pic>
        <p:nvPicPr>
          <p:cNvPr id="10244" name="Picture 4" descr="D:\Projekte\TopoXD\Vorträge\Joint Lecture 05.10.2011\ExtraShots\Hyne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161" y="1981200"/>
            <a:ext cx="3173118" cy="348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553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49275"/>
            <a:ext cx="8642350" cy="5759450"/>
          </a:xfrm>
        </p:spPr>
        <p:txBody>
          <a:bodyPr/>
          <a:lstStyle/>
          <a:p>
            <a:r>
              <a:rPr lang="en-US" dirty="0" smtClean="0">
                <a:solidFill>
                  <a:schemeClr val="bg1"/>
                </a:solidFill>
              </a:rPr>
              <a:t>Objective: Extract river networks on </a:t>
            </a:r>
            <a:r>
              <a:rPr lang="en-US" dirty="0">
                <a:solidFill>
                  <a:schemeClr val="bg1"/>
                </a:solidFill>
              </a:rPr>
              <a:t>Mars (lines of minimal surface height)</a:t>
            </a:r>
            <a:endParaRPr lang="en-US" dirty="0" smtClean="0">
              <a:solidFill>
                <a:schemeClr val="bg1"/>
              </a:solidFill>
            </a:endParaRPr>
          </a:p>
          <a:p>
            <a:r>
              <a:rPr lang="en-US" dirty="0" err="1" smtClean="0">
                <a:solidFill>
                  <a:schemeClr val="bg1"/>
                </a:solidFill>
              </a:rPr>
              <a:t>Günther</a:t>
            </a:r>
            <a:r>
              <a:rPr lang="en-US" dirty="0" smtClean="0">
                <a:solidFill>
                  <a:schemeClr val="bg1"/>
                </a:solidFill>
              </a:rPr>
              <a:t>, Weinkauf (MPII Saarbrücken), Patrick McGuire (U Chicago) and Sebastian Walter (FU Berlin)</a:t>
            </a:r>
          </a:p>
          <a:p>
            <a:r>
              <a:rPr lang="en-US" dirty="0" smtClean="0">
                <a:solidFill>
                  <a:schemeClr val="bg1"/>
                </a:solidFill>
              </a:rPr>
              <a:t>Extract topology and filter lines using </a:t>
            </a:r>
            <a:r>
              <a:rPr lang="en-US" dirty="0" err="1" smtClean="0">
                <a:solidFill>
                  <a:schemeClr val="bg1"/>
                </a:solidFill>
              </a:rPr>
              <a:t>separatrix</a:t>
            </a:r>
            <a:r>
              <a:rPr lang="en-US" dirty="0" smtClean="0">
                <a:solidFill>
                  <a:schemeClr val="bg1"/>
                </a:solidFill>
              </a:rPr>
              <a:t> persistence</a:t>
            </a:r>
          </a:p>
        </p:txBody>
      </p:sp>
      <p:pic>
        <p:nvPicPr>
          <p:cNvPr id="11267" name="Picture 3" descr="D:\Projekte\TopoXD\Vorträge\Joint Lecture 05.10.2011\ExtraShots\Mars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212067"/>
            <a:ext cx="2665267" cy="291693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Projekte\TopoXD\Vorträge\Joint Lecture 05.10.2011\ExtraShots\Mars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734" y="3210171"/>
            <a:ext cx="2667000" cy="291883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Projekte\TopoXD\Vorträge\Joint Lecture 05.10.2011\ExtraShots\Mars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3212067"/>
            <a:ext cx="2665267" cy="291693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bwMode="auto">
          <a:xfrm>
            <a:off x="1752600" y="6336268"/>
            <a:ext cx="5638800" cy="0"/>
          </a:xfrm>
          <a:prstGeom prst="straightConnector1">
            <a:avLst/>
          </a:prstGeom>
          <a:noFill/>
          <a:ln w="38100" cap="flat" cmpd="sng" algn="ctr">
            <a:solidFill>
              <a:schemeClr val="bg1"/>
            </a:solidFill>
            <a:prstDash val="solid"/>
            <a:round/>
            <a:headEnd type="none" w="med" len="med"/>
            <a:tailEnd type="arrow"/>
          </a:ln>
          <a:effectLst/>
        </p:spPr>
      </p:cxnSp>
      <p:sp>
        <p:nvSpPr>
          <p:cNvPr id="9" name="TextBox 8"/>
          <p:cNvSpPr txBox="1"/>
          <p:nvPr/>
        </p:nvSpPr>
        <p:spPr>
          <a:xfrm>
            <a:off x="3282705" y="6336268"/>
            <a:ext cx="2578591" cy="369332"/>
          </a:xfrm>
          <a:prstGeom prst="rect">
            <a:avLst/>
          </a:prstGeom>
          <a:noFill/>
        </p:spPr>
        <p:txBody>
          <a:bodyPr wrap="none" rtlCol="0">
            <a:spAutoFit/>
          </a:bodyPr>
          <a:lstStyle/>
          <a:p>
            <a:pPr algn="ctr"/>
            <a:r>
              <a:rPr lang="en-US" dirty="0" smtClean="0">
                <a:solidFill>
                  <a:schemeClr val="bg1"/>
                </a:solidFill>
              </a:rPr>
              <a:t>Different levels of detail</a:t>
            </a:r>
            <a:endParaRPr lang="en-US" dirty="0">
              <a:solidFill>
                <a:schemeClr val="bg1"/>
              </a:solidFill>
            </a:endParaRPr>
          </a:p>
        </p:txBody>
      </p:sp>
    </p:spTree>
    <p:extLst>
      <p:ext uri="{BB962C8B-B14F-4D97-AF65-F5344CB8AC3E}">
        <p14:creationId xmlns:p14="http://schemas.microsoft.com/office/powerpoint/2010/main" val="363239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26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38" name="Rectangle 14"/>
          <p:cNvSpPr>
            <a:spLocks noGrp="1" noChangeArrowheads="1"/>
          </p:cNvSpPr>
          <p:nvPr>
            <p:ph type="title"/>
          </p:nvPr>
        </p:nvSpPr>
        <p:spPr/>
        <p:txBody>
          <a:bodyPr/>
          <a:lstStyle/>
          <a:p>
            <a:r>
              <a:rPr lang="en-US" dirty="0"/>
              <a:t>Flow Visualization: Problems and Concepts</a:t>
            </a:r>
            <a:endParaRPr lang="de-DE" dirty="0"/>
          </a:p>
        </p:txBody>
      </p:sp>
      <p:sp>
        <p:nvSpPr>
          <p:cNvPr id="794639" name="Rectangle 15"/>
          <p:cNvSpPr>
            <a:spLocks noGrp="1" noChangeArrowheads="1"/>
          </p:cNvSpPr>
          <p:nvPr>
            <p:ph idx="1"/>
          </p:nvPr>
        </p:nvSpPr>
        <p:spPr/>
        <p:txBody>
          <a:bodyPr/>
          <a:lstStyle/>
          <a:p>
            <a:r>
              <a:rPr lang="en-US" b="1"/>
              <a:t>Jacobian of an </a:t>
            </a:r>
            <a:r>
              <a:rPr lang="en-US" b="1" i="1"/>
              <a:t>unsteady</a:t>
            </a:r>
            <a:r>
              <a:rPr lang="en-US" b="1"/>
              <a:t> 3D vector field:</a:t>
            </a:r>
            <a:endParaRPr lang="de-DE" b="1"/>
          </a:p>
        </p:txBody>
      </p:sp>
      <p:grpSp>
        <p:nvGrpSpPr>
          <p:cNvPr id="794640" name="Group 16"/>
          <p:cNvGrpSpPr>
            <a:grpSpLocks/>
          </p:cNvGrpSpPr>
          <p:nvPr/>
        </p:nvGrpSpPr>
        <p:grpSpPr bwMode="auto">
          <a:xfrm>
            <a:off x="1371600" y="2819400"/>
            <a:ext cx="5943600" cy="990600"/>
            <a:chOff x="960" y="2160"/>
            <a:chExt cx="3744" cy="624"/>
          </a:xfrm>
        </p:grpSpPr>
        <p:sp>
          <p:nvSpPr>
            <p:cNvPr id="794637" name="Rectangle 13"/>
            <p:cNvSpPr>
              <a:spLocks noChangeArrowheads="1"/>
            </p:cNvSpPr>
            <p:nvPr/>
          </p:nvSpPr>
          <p:spPr bwMode="auto">
            <a:xfrm>
              <a:off x="1647" y="2304"/>
              <a:ext cx="144" cy="336"/>
            </a:xfrm>
            <a:prstGeom prst="rect">
              <a:avLst/>
            </a:prstGeom>
            <a:solidFill>
              <a:srgbClr val="99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35" name="Rectangle 11"/>
            <p:cNvSpPr>
              <a:spLocks noChangeArrowheads="1"/>
            </p:cNvSpPr>
            <p:nvPr/>
          </p:nvSpPr>
          <p:spPr bwMode="auto">
            <a:xfrm>
              <a:off x="4416" y="2160"/>
              <a:ext cx="192" cy="624"/>
            </a:xfrm>
            <a:prstGeom prst="rect">
              <a:avLst/>
            </a:prstGeom>
            <a:solidFill>
              <a:srgbClr val="99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36" name="Rectangle 12"/>
            <p:cNvSpPr>
              <a:spLocks noChangeArrowheads="1"/>
            </p:cNvSpPr>
            <p:nvPr/>
          </p:nvSpPr>
          <p:spPr bwMode="auto">
            <a:xfrm>
              <a:off x="2784" y="2304"/>
              <a:ext cx="192" cy="336"/>
            </a:xfrm>
            <a:prstGeom prst="rect">
              <a:avLst/>
            </a:prstGeom>
            <a:solidFill>
              <a:srgbClr val="99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94634" name="Picture 10" descr="TP_tmp"/>
            <p:cNvPicPr>
              <a:picLocks noChangeAspect="1" noChangeArrowheads="1"/>
            </p:cNvPicPr>
            <p:nvPr>
              <p:custDataLst>
                <p:tags r:id="rId1"/>
              </p:custDataLst>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0" y="2160"/>
              <a:ext cx="3744" cy="592"/>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grpSp>
    </p:spTree>
    <p:extLst>
      <p:ext uri="{BB962C8B-B14F-4D97-AF65-F5344CB8AC3E}">
        <p14:creationId xmlns:p14="http://schemas.microsoft.com/office/powerpoint/2010/main" val="35439212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pic>
        <p:nvPicPr>
          <p:cNvPr id="3" name="Picture 17" descr="TP_tmp"/>
          <p:cNvPicPr>
            <a:picLocks noChangeAspect="1" noChangeArrowheads="1"/>
          </p:cNvPicPr>
          <p:nvPr>
            <p:custDataLst>
              <p:tags r:id="rId1"/>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48619" y="1524000"/>
            <a:ext cx="2159000" cy="635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4" name="Picture 18" descr="TP_tmp"/>
          <p:cNvPicPr>
            <a:picLocks noChangeAspect="1" noChangeArrowheads="1"/>
          </p:cNvPicPr>
          <p:nvPr>
            <p:custDataLst>
              <p:tags r:id="rId2"/>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2382" y="1524000"/>
            <a:ext cx="2209800" cy="635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5" name="Text Box 19"/>
          <p:cNvSpPr txBox="1">
            <a:spLocks noChangeArrowheads="1"/>
          </p:cNvSpPr>
          <p:nvPr/>
        </p:nvSpPr>
        <p:spPr bwMode="auto">
          <a:xfrm>
            <a:off x="1395413" y="2376487"/>
            <a:ext cx="2665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dirty="0"/>
              <a:t>2D </a:t>
            </a:r>
            <a:r>
              <a:rPr lang="de-DE" sz="1800" dirty="0" err="1"/>
              <a:t>vector</a:t>
            </a:r>
            <a:r>
              <a:rPr lang="de-DE" sz="1800" dirty="0"/>
              <a:t> </a:t>
            </a:r>
            <a:r>
              <a:rPr lang="de-DE" sz="1800" dirty="0" err="1"/>
              <a:t>field</a:t>
            </a:r>
            <a:endParaRPr lang="de-DE" sz="1800" dirty="0"/>
          </a:p>
        </p:txBody>
      </p:sp>
      <p:sp>
        <p:nvSpPr>
          <p:cNvPr id="6" name="Text Box 20"/>
          <p:cNvSpPr txBox="1">
            <a:spLocks noChangeArrowheads="1"/>
          </p:cNvSpPr>
          <p:nvPr/>
        </p:nvSpPr>
        <p:spPr bwMode="auto">
          <a:xfrm>
            <a:off x="4668676" y="2376487"/>
            <a:ext cx="30972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dirty="0" err="1"/>
              <a:t>Jacobian</a:t>
            </a:r>
            <a:r>
              <a:rPr lang="de-DE" sz="1800" dirty="0"/>
              <a:t> </a:t>
            </a:r>
            <a:r>
              <a:rPr lang="de-DE" sz="1800" dirty="0" err="1"/>
              <a:t>of</a:t>
            </a:r>
            <a:r>
              <a:rPr lang="de-DE" sz="1800" dirty="0"/>
              <a:t> </a:t>
            </a:r>
            <a:r>
              <a:rPr lang="de-DE" sz="1800" dirty="0" smtClean="0"/>
              <a:t>a 2D </a:t>
            </a:r>
            <a:r>
              <a:rPr lang="de-DE" sz="1800" dirty="0" err="1"/>
              <a:t>vector</a:t>
            </a:r>
            <a:r>
              <a:rPr lang="de-DE" sz="1800" dirty="0"/>
              <a:t> </a:t>
            </a:r>
            <a:r>
              <a:rPr lang="de-DE" sz="1800" dirty="0" err="1"/>
              <a:t>field</a:t>
            </a:r>
            <a:endParaRPr lang="de-DE" sz="1800" dirty="0"/>
          </a:p>
        </p:txBody>
      </p:sp>
      <p:pic>
        <p:nvPicPr>
          <p:cNvPr id="15" name="Picture 14" descr="TP_tmp"/>
          <p:cNvPicPr>
            <a:picLocks noChangeAspect="1"/>
          </p:cNvPicPr>
          <p:nvPr>
            <p:custDataLst>
              <p:tags r:id="rId3"/>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522482" y="3978156"/>
            <a:ext cx="2411275" cy="939834"/>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6" name="Picture 15" descr="TP_tmp"/>
          <p:cNvPicPr>
            <a:picLocks noChangeAspect="1"/>
          </p:cNvPicPr>
          <p:nvPr>
            <p:custDataLst>
              <p:tags r:id="rId4"/>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807905" y="3978027"/>
            <a:ext cx="2818755" cy="94009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7" name="Text Box 19"/>
          <p:cNvSpPr txBox="1">
            <a:spLocks noChangeArrowheads="1"/>
          </p:cNvSpPr>
          <p:nvPr/>
        </p:nvSpPr>
        <p:spPr bwMode="auto">
          <a:xfrm>
            <a:off x="1395413" y="5257800"/>
            <a:ext cx="2665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dirty="0" smtClean="0"/>
              <a:t>3D </a:t>
            </a:r>
            <a:r>
              <a:rPr lang="de-DE" sz="1800" dirty="0" err="1"/>
              <a:t>vector</a:t>
            </a:r>
            <a:r>
              <a:rPr lang="de-DE" sz="1800" dirty="0"/>
              <a:t> </a:t>
            </a:r>
            <a:r>
              <a:rPr lang="de-DE" sz="1800" dirty="0" err="1"/>
              <a:t>field</a:t>
            </a:r>
            <a:endParaRPr lang="de-DE" sz="1800" dirty="0"/>
          </a:p>
        </p:txBody>
      </p:sp>
      <p:sp>
        <p:nvSpPr>
          <p:cNvPr id="18" name="Text Box 20"/>
          <p:cNvSpPr txBox="1">
            <a:spLocks noChangeArrowheads="1"/>
          </p:cNvSpPr>
          <p:nvPr/>
        </p:nvSpPr>
        <p:spPr bwMode="auto">
          <a:xfrm>
            <a:off x="4668676" y="5257800"/>
            <a:ext cx="30972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dirty="0" err="1"/>
              <a:t>Jacobian</a:t>
            </a:r>
            <a:r>
              <a:rPr lang="de-DE" sz="1800" dirty="0"/>
              <a:t> </a:t>
            </a:r>
            <a:r>
              <a:rPr lang="de-DE" sz="1800" dirty="0" err="1"/>
              <a:t>of</a:t>
            </a:r>
            <a:r>
              <a:rPr lang="de-DE" sz="1800" dirty="0"/>
              <a:t> </a:t>
            </a:r>
            <a:r>
              <a:rPr lang="de-DE" sz="1800" dirty="0" smtClean="0"/>
              <a:t>a 3D </a:t>
            </a:r>
            <a:r>
              <a:rPr lang="de-DE" sz="1800" dirty="0" err="1"/>
              <a:t>vector</a:t>
            </a:r>
            <a:r>
              <a:rPr lang="de-DE" sz="1800" dirty="0"/>
              <a:t> </a:t>
            </a:r>
            <a:r>
              <a:rPr lang="de-DE" sz="1800" dirty="0" err="1"/>
              <a:t>field</a:t>
            </a:r>
            <a:endParaRPr lang="de-DE" sz="1800" dirty="0"/>
          </a:p>
        </p:txBody>
      </p:sp>
    </p:spTree>
    <p:extLst>
      <p:ext uri="{BB962C8B-B14F-4D97-AF65-F5344CB8AC3E}">
        <p14:creationId xmlns:p14="http://schemas.microsoft.com/office/powerpoint/2010/main" val="2837885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707" name="Rectangle 11"/>
          <p:cNvSpPr>
            <a:spLocks noGrp="1" noChangeArrowheads="1"/>
          </p:cNvSpPr>
          <p:nvPr>
            <p:ph type="title"/>
          </p:nvPr>
        </p:nvSpPr>
        <p:spPr/>
        <p:txBody>
          <a:bodyPr/>
          <a:lstStyle/>
          <a:p>
            <a:r>
              <a:rPr lang="en-US">
                <a:sym typeface="Arial" pitchFamily="34" charset="0"/>
              </a:rPr>
              <a:t>Flow Visualization: Problems and Concepts</a:t>
            </a:r>
          </a:p>
        </p:txBody>
      </p:sp>
      <p:sp>
        <p:nvSpPr>
          <p:cNvPr id="797708" name="Rectangle 12"/>
          <p:cNvSpPr>
            <a:spLocks noGrp="1" noChangeArrowheads="1"/>
          </p:cNvSpPr>
          <p:nvPr>
            <p:ph idx="1"/>
          </p:nvPr>
        </p:nvSpPr>
        <p:spPr/>
        <p:txBody>
          <a:bodyPr/>
          <a:lstStyle/>
          <a:p>
            <a:r>
              <a:rPr lang="en-US" b="1"/>
              <a:t>Divergence of v:</a:t>
            </a:r>
          </a:p>
          <a:p>
            <a:r>
              <a:rPr lang="en-US"/>
              <a:t>scalar field</a:t>
            </a:r>
          </a:p>
          <a:p>
            <a:r>
              <a:rPr lang="en-US"/>
              <a:t>observe transport of a small ball around a point</a:t>
            </a:r>
          </a:p>
          <a:p>
            <a:pPr lvl="1"/>
            <a:r>
              <a:rPr lang="en-US"/>
              <a:t>expanding volume </a:t>
            </a:r>
            <a:r>
              <a:rPr lang="en-US">
                <a:sym typeface="Wingdings" pitchFamily="2" charset="2"/>
              </a:rPr>
              <a:t></a:t>
            </a:r>
            <a:r>
              <a:rPr lang="en-US"/>
              <a:t> positive divergence</a:t>
            </a:r>
          </a:p>
          <a:p>
            <a:pPr lvl="1"/>
            <a:r>
              <a:rPr lang="en-US"/>
              <a:t>contracting volume </a:t>
            </a:r>
            <a:r>
              <a:rPr lang="en-US">
                <a:sym typeface="Wingdings" pitchFamily="2" charset="2"/>
              </a:rPr>
              <a:t></a:t>
            </a:r>
            <a:r>
              <a:rPr lang="en-US"/>
              <a:t> negative divergence</a:t>
            </a:r>
          </a:p>
          <a:p>
            <a:pPr lvl="1"/>
            <a:r>
              <a:rPr lang="en-US"/>
              <a:t>constant volume </a:t>
            </a:r>
            <a:r>
              <a:rPr lang="en-US">
                <a:sym typeface="Wingdings" pitchFamily="2" charset="2"/>
              </a:rPr>
              <a:t></a:t>
            </a:r>
            <a:r>
              <a:rPr lang="en-US"/>
              <a:t> zero divergence</a:t>
            </a:r>
            <a:endParaRPr lang="de-DE"/>
          </a:p>
        </p:txBody>
      </p:sp>
      <p:graphicFrame>
        <p:nvGraphicFramePr>
          <p:cNvPr id="797703" name="Object 4"/>
          <p:cNvGraphicFramePr>
            <a:graphicFrameLocks noChangeAspect="1"/>
          </p:cNvGraphicFramePr>
          <p:nvPr/>
        </p:nvGraphicFramePr>
        <p:xfrm>
          <a:off x="1928813" y="3886200"/>
          <a:ext cx="5284787" cy="1033463"/>
        </p:xfrm>
        <a:graphic>
          <a:graphicData uri="http://schemas.openxmlformats.org/presentationml/2006/ole">
            <mc:AlternateContent xmlns:mc="http://schemas.openxmlformats.org/markup-compatibility/2006">
              <mc:Choice xmlns:v="urn:schemas-microsoft-com:vml" Requires="v">
                <p:oleObj spid="_x0000_s26638" name="Equation" r:id="rId4" imgW="2209680" imgH="431640" progId="Equation.3">
                  <p:embed/>
                </p:oleObj>
              </mc:Choice>
              <mc:Fallback>
                <p:oleObj name="Equation" r:id="rId4" imgW="220968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8813" y="3886200"/>
                        <a:ext cx="5284787" cy="103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7705" name="Textfeld 12"/>
          <p:cNvSpPr txBox="1">
            <a:spLocks noChangeArrowheads="1"/>
          </p:cNvSpPr>
          <p:nvPr/>
        </p:nvSpPr>
        <p:spPr bwMode="auto">
          <a:xfrm>
            <a:off x="1028700" y="5486400"/>
            <a:ext cx="708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r>
              <a:rPr lang="en-US" sz="2400">
                <a:latin typeface="Times New Roman" pitchFamily="18" charset="0"/>
                <a:cs typeface="Times New Roman" pitchFamily="18" charset="0"/>
              </a:rPr>
              <a:t>div </a:t>
            </a:r>
            <a:r>
              <a:rPr lang="en-US" sz="2400" b="1">
                <a:latin typeface="Times New Roman" pitchFamily="18" charset="0"/>
                <a:cs typeface="Times New Roman" pitchFamily="18" charset="0"/>
              </a:rPr>
              <a:t>v</a:t>
            </a:r>
            <a:r>
              <a:rPr lang="en-US" sz="2400">
                <a:latin typeface="Times New Roman" pitchFamily="18" charset="0"/>
                <a:cs typeface="Times New Roman" pitchFamily="18" charset="0"/>
              </a:rPr>
              <a:t> </a:t>
            </a:r>
            <a:r>
              <a:rPr lang="de-DE" sz="2400">
                <a:latin typeface="Symbol" pitchFamily="18" charset="2"/>
              </a:rPr>
              <a:t>º </a:t>
            </a:r>
            <a:r>
              <a:rPr lang="en-US" sz="2400">
                <a:latin typeface="Times New Roman" pitchFamily="18" charset="0"/>
                <a:cs typeface="Times New Roman" pitchFamily="18" charset="0"/>
              </a:rPr>
              <a:t>0 </a:t>
            </a:r>
            <a:r>
              <a:rPr lang="en-US" sz="2400">
                <a:sym typeface="Wingdings" pitchFamily="2" charset="2"/>
              </a:rPr>
              <a:t> </a:t>
            </a:r>
            <a:r>
              <a:rPr lang="en-US" sz="2400" b="1">
                <a:latin typeface="Times New Roman" pitchFamily="18" charset="0"/>
                <a:cs typeface="Times New Roman" pitchFamily="18" charset="0"/>
                <a:sym typeface="Wingdings" pitchFamily="2" charset="2"/>
              </a:rPr>
              <a:t>v</a:t>
            </a:r>
            <a:r>
              <a:rPr lang="en-US" sz="2400">
                <a:sym typeface="Wingdings" pitchFamily="2" charset="2"/>
              </a:rPr>
              <a:t> is incompressible</a:t>
            </a:r>
            <a:endParaRPr lang="de-DE" sz="2400"/>
          </a:p>
        </p:txBody>
      </p:sp>
    </p:spTree>
    <p:extLst>
      <p:ext uri="{BB962C8B-B14F-4D97-AF65-F5344CB8AC3E}">
        <p14:creationId xmlns:p14="http://schemas.microsoft.com/office/powerpoint/2010/main" val="4083882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txBox="1">
            <a:spLocks noGrp="1"/>
          </p:cNvSpPr>
          <p:nvPr/>
        </p:nvSpPr>
        <p:spPr>
          <a:xfrm>
            <a:off x="6553200" y="6429375"/>
            <a:ext cx="2133600" cy="292100"/>
          </a:xfrm>
          <a:prstGeom prst="rect">
            <a:avLst/>
          </a:prstGeom>
          <a:noFill/>
        </p:spPr>
        <p:txBody>
          <a:bodyPr anchor="ctr"/>
          <a:lstStyle/>
          <a:p>
            <a:pPr algn="r" fontAlgn="auto">
              <a:spcBef>
                <a:spcPts val="0"/>
              </a:spcBef>
              <a:spcAft>
                <a:spcPts val="0"/>
              </a:spcAft>
              <a:defRPr/>
            </a:pPr>
            <a:fld id="{13F67E08-8B17-4563-9B65-BFCF54405CF5}" type="slidenum">
              <a:rPr lang="de-DE" sz="1200">
                <a:solidFill>
                  <a:schemeClr val="tx1">
                    <a:tint val="75000"/>
                  </a:schemeClr>
                </a:solidFill>
                <a:latin typeface="+mn-lt"/>
                <a:cs typeface="+mn-cs"/>
              </a:rPr>
              <a:pPr algn="r" fontAlgn="auto">
                <a:spcBef>
                  <a:spcPts val="0"/>
                </a:spcBef>
                <a:spcAft>
                  <a:spcPts val="0"/>
                </a:spcAft>
                <a:defRPr/>
              </a:pPr>
              <a:t>9</a:t>
            </a:fld>
            <a:endParaRPr lang="de-DE" sz="1200">
              <a:solidFill>
                <a:schemeClr val="tx1">
                  <a:tint val="75000"/>
                </a:schemeClr>
              </a:solidFill>
              <a:latin typeface="+mn-lt"/>
              <a:cs typeface="+mn-cs"/>
            </a:endParaRPr>
          </a:p>
        </p:txBody>
      </p:sp>
      <p:sp>
        <p:nvSpPr>
          <p:cNvPr id="799754" name="Rectangle 10"/>
          <p:cNvSpPr>
            <a:spLocks noGrp="1" noChangeArrowheads="1"/>
          </p:cNvSpPr>
          <p:nvPr>
            <p:ph type="title"/>
          </p:nvPr>
        </p:nvSpPr>
        <p:spPr/>
        <p:txBody>
          <a:bodyPr/>
          <a:lstStyle/>
          <a:p>
            <a:r>
              <a:rPr lang="en-US">
                <a:sym typeface="Arial" pitchFamily="34" charset="0"/>
              </a:rPr>
              <a:t>Flow Visualization: Problems and Concepts</a:t>
            </a:r>
          </a:p>
        </p:txBody>
      </p:sp>
      <p:sp>
        <p:nvSpPr>
          <p:cNvPr id="799755" name="Rectangle 11"/>
          <p:cNvSpPr>
            <a:spLocks noGrp="1" noChangeArrowheads="1"/>
          </p:cNvSpPr>
          <p:nvPr>
            <p:ph idx="1"/>
          </p:nvPr>
        </p:nvSpPr>
        <p:spPr/>
        <p:txBody>
          <a:bodyPr/>
          <a:lstStyle/>
          <a:p>
            <a:r>
              <a:rPr lang="en-US" b="1"/>
              <a:t>Curl of v:</a:t>
            </a:r>
            <a:endParaRPr lang="de-DE" b="1"/>
          </a:p>
          <a:p>
            <a:r>
              <a:rPr lang="en-US"/>
              <a:t>vector field</a:t>
            </a:r>
          </a:p>
          <a:p>
            <a:r>
              <a:rPr lang="en-US"/>
              <a:t>also called rotation (rot) or vorticity</a:t>
            </a:r>
          </a:p>
          <a:p>
            <a:r>
              <a:rPr lang="en-US"/>
              <a:t>indication of how the field swirls at a point</a:t>
            </a:r>
            <a:endParaRPr lang="de-DE"/>
          </a:p>
        </p:txBody>
      </p:sp>
      <p:graphicFrame>
        <p:nvGraphicFramePr>
          <p:cNvPr id="799751" name="Object 4"/>
          <p:cNvGraphicFramePr>
            <a:graphicFrameLocks noChangeAspect="1"/>
          </p:cNvGraphicFramePr>
          <p:nvPr/>
        </p:nvGraphicFramePr>
        <p:xfrm>
          <a:off x="1944688" y="3581400"/>
          <a:ext cx="5254625" cy="2005013"/>
        </p:xfrm>
        <a:graphic>
          <a:graphicData uri="http://schemas.openxmlformats.org/presentationml/2006/ole">
            <mc:AlternateContent xmlns:mc="http://schemas.openxmlformats.org/markup-compatibility/2006">
              <mc:Choice xmlns:v="urn:schemas-microsoft-com:vml" Requires="v">
                <p:oleObj spid="_x0000_s27662" name="Equation" r:id="rId4" imgW="2197080" imgH="838080" progId="Equation.3">
                  <p:embed/>
                </p:oleObj>
              </mc:Choice>
              <mc:Fallback>
                <p:oleObj name="Equation" r:id="rId4" imgW="2197080" imgH="838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4688" y="3581400"/>
                        <a:ext cx="5254625" cy="200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9826761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template"/>
  <p:tag name="SOURCE" val="TPT1  equation s : \EEE^n \rightarrow \RRR  template TPT1  env TPENV1  fore 0  back 16777215  eqnno 1"/>
  <p:tag name="FILENAME" val="TP_tmp"/>
  <p:tag name="ORIGWIDTH" val="52"/>
  <p:tag name="PICTUREFILESIZE" val="3186"/>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 =&#10;\begin{pmatrix}&#10;    u(x,y)\\&#10;    v(x,y)&#10;\end{pmatrix}  template TPT1  env TPENV1  fore 0  back 16777215  eqnno 4"/>
  <p:tag name="FILENAME" val="TP_tmp"/>
  <p:tag name="ORIGWIDTH" val="85"/>
  <p:tag name="PICTUREFILESIZE" val="10142"/>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JJ(x,y) =&#10;\begin{pmatrix}&#10;    u_x &amp; u_y\\&#10;    v_x &amp; v_y&#10;\end{pmatrix}  template TPT1  env TPENV1  fore 0  back 16777215  eqnno 5"/>
  <p:tag name="FILENAME" val="TP_tmp"/>
  <p:tag name="ORIGWIDTH" val="87"/>
  <p:tag name="PICTUREFILESIZE" val="8651"/>
</p:tagLst>
</file>

<file path=ppt/tags/tag12.xml><?xml version="1.0" encoding="utf-8"?>
<p:tagLst xmlns:a="http://schemas.openxmlformats.org/drawingml/2006/main" xmlns:r="http://schemas.openxmlformats.org/officeDocument/2006/relationships" xmlns:p="http://schemas.openxmlformats.org/presentationml/2006/main">
  <p:tag name="TEXPOINT" val="template"/>
  <p:tag name="SOURCE" val="TPT1  equation \vv : \EEE^{n} \rightarrow \RRR^{m}  template TPT1  env TPENV1  fore 0  back 16777215  eqnno 1"/>
  <p:tag name="FILENAME" val="TP_tmp"/>
  <p:tag name="ORIGWIDTH" val="61"/>
  <p:tag name="PICTUREFILESIZE" val="3572"/>
</p:tagLst>
</file>

<file path=ppt/tags/tag13.xml><?xml version="1.0" encoding="utf-8"?>
<p:tagLst xmlns:a="http://schemas.openxmlformats.org/drawingml/2006/main" xmlns:r="http://schemas.openxmlformats.org/officeDocument/2006/relationships" xmlns:p="http://schemas.openxmlformats.org/presentationml/2006/main">
  <p:tag name="TEXPOINT" val="template"/>
  <p:tag name="SOURCE" val="TPT1  equation \TT : \EEE^{n} \rightarrow \RRR^{m \times b}  template TPT1  env TPENV1  fore 0  back 16777215  eqnno 1"/>
  <p:tag name="FILENAME" val="TP_tmp"/>
  <p:tag name="ORIGWIDTH" val="72"/>
  <p:tag name="PICTUREFILESIZE" val="4452"/>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 =&#10;\begin{pmatrix}&#10;    u(x,y)\\&#10;    v(x,y)&#10;\end{pmatrix}  template TPT1  env TPENV1  fore 0  back 16777215  eqnno 4"/>
  <p:tag name="FILENAME" val="TP_tmp"/>
  <p:tag name="ORIGWIDTH" val="85"/>
  <p:tag name="PICTUREFILESIZE" val="10142"/>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JJ(x,y) =&#10;\begin{pmatrix}&#10;    u_x &amp; u_y\\&#10;    v_x &amp; v_y&#10;\end{pmatrix}  template TPT1  env TPENV1  fore 0  back 16777215  eqnno 5"/>
  <p:tag name="FILENAME" val="TP_tmp"/>
  <p:tag name="ORIGWIDTH" val="87"/>
  <p:tag name="PICTUREFILESIZE" val="8651"/>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v : \EEE^{n} \rightarrow \RRR^{m}  template TPT1  env TPENV1  fore 0  back 16777215  eqnno 1"/>
  <p:tag name="FILENAME" val="TP_tmp"/>
  <p:tag name="ORIGWIDTH" val="61"/>
  <p:tag name="PICTUREFILESIZE" val="3572"/>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v : \EEE^{n+2} \rightarrow \RRR^{m}  template TPT1  env TPENV1  fore 0  back 16777215  eqnno 1"/>
  <p:tag name="FILENAME" val="TP_tmp"/>
  <p:tag name="ORIGWIDTH" val="71"/>
  <p:tag name="PICTUREFILESIZE" val="4400"/>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v : \EEE^{n+1} \rightarrow \RRR^{m}  template TPT1  env TPENV1  fore 0  back 16777215  eqnno 1"/>
  <p:tag name="FILENAME" val="TP_tmp"/>
  <p:tag name="ORIGWIDTH" val="71"/>
  <p:tag name="PICTUREFILESIZE" val="4211"/>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s,t) =&#10;\begin{pmatrix}&#10;    u(x,y,s,t)\\&#10;    v(x,y,s,t)&#10;\end{pmatrix}  template TPT1  env TPENV1  fore 0  back 16777215  eqnno 4"/>
  <p:tag name="FILENAME" val="TP_tmp"/>
  <p:tag name="ORIGWIDTH" val="119"/>
  <p:tag name="PICTUREFILESIZE" val="13268"/>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vv : \EEE^{n} \rightarrow \RRR^{m}  template TPT1  env TPENV1  fore 0  back 16777215  eqnno 1"/>
  <p:tag name="FILENAME" val="TP_tmp"/>
  <p:tag name="ORIGWIDTH" val="61"/>
  <p:tag name="PICTUREFILESIZE" val="3572"/>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t) =&#10;\begin{pmatrix}&#10;    u(x,y,t)\\&#10;    v(x,y,t)&#10;\end{pmatrix}  template TPT1  env TPENV1  fore 0  back 16777215  eqnno 4"/>
  <p:tag name="FILENAME" val="TP_tmp"/>
  <p:tag name="ORIGWIDTH" val="101"/>
  <p:tag name="PICTUREFILESIZE" val="11651"/>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 =&#10;\begin{pmatrix}&#10;    u(x,y)\\&#10;    v(x,y)&#10;\end{pmatrix}  template TPT1  env TPENV1  fore 0  back 16777215  eqnno 4"/>
  <p:tag name="FILENAME" val="TP_tmp"/>
  <p:tag name="ORIGWIDTH" val="85"/>
  <p:tag name="PICTUREFILESIZE" val="10142"/>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z) =&#10;\begin{pmatrix}&#10;    u(x,y,z)\\&#10;    v(x,y,z)\\&#10;    w(x,y,z)&#10;\end{pmatrix}  template Kay111  env TPENV1  fore 0  back 16777215  eqnno 4"/>
  <p:tag name="FILENAME" val="TP_tmp"/>
  <p:tag name="ORIGWIDTH" val="95"/>
  <p:tag name="PICTUREFILESIZE" val="18242"/>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JJ_{\vv}(x,y,z,t) =&#10;(\vv_x, \vv_y,\vv_z, \vv_t) =&#10;\begin{pmatrix}&#10;    u_x &amp; u_y &amp; u_z &amp; u_t\\&#10;    v_x &amp; v_y &amp; v_z &amp; v_t\\&#10;    w_x &amp; w_y &amp; w_z &amp; w_t&#10;\end{pmatrix}  template TPT1  env TPENV1  fore 0  back 16777215  eqnno 4"/>
  <p:tag name="FILENAME" val="TP_tmp"/>
  <p:tag name="ORIGWIDTH" val="234"/>
  <p:tag name="PICTUREFILESIZE" val="15696"/>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 =&#10;\begin{pmatrix}&#10;    u(x,y)\\&#10;    v(x,y)&#10;\end{pmatrix}  template TPT1  env TPENV1  fore 0  back 16777215  eqnno 4"/>
  <p:tag name="FILENAME" val="TP_tmp"/>
  <p:tag name="ORIGWIDTH" val="85"/>
  <p:tag name="PICTUREFILESIZE" val="10142"/>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JJ(x,y) =&#10;\begin{pmatrix}&#10;    u_x &amp; u_y\\&#10;    v_x &amp; v_y&#10;\end{pmatrix}  template TPT1  env TPENV1  fore 0  back 16777215  eqnno 5"/>
  <p:tag name="FILENAME" val="TP_tmp"/>
  <p:tag name="ORIGWIDTH" val="87"/>
  <p:tag name="PICTUREFILESIZE" val="8651"/>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z) =&#10;\begin{pmatrix}&#10;    u(x,y,z)\\&#10;    v(x,y,z)\\&#10;    w(x,y,z)&#10;\end{pmatrix}  template Kay11  env TPENV1  fore 0  back 16777215  eqnno 4"/>
  <p:tag name="FILENAME" val="TP_tmp"/>
  <p:tag name="ORIGWIDTH" val="95"/>
  <p:tag name="PICTUREFILESIZE" val="15872"/>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JJ(x,y,z) =&#10;\begin{pmatrix}&#10;    u_x &amp; u_y &amp; u_z\\&#10;    v_x &amp; v_y &amp; v_z\\&#10;    w_x &amp; w_y &amp; w_z&#10;\end{pmatrix}  template Kay11  env TPENV1  fore 0  back 16777215  eqnno 5"/>
  <p:tag name="FILENAME" val="TP_tmp"/>
  <p:tag name="ORIGWIDTH" val="111"/>
  <p:tag name="PICTUREFILESIZE" val="14751"/>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Q = \frac12(\norm \Omega^2 - \norm \SSS^2)=\norm\omega^2 - \frac12\norm\SSS^2  template TPT1  env TPENV1  fore 0  back 16777215  eqnno 1"/>
  <p:tag name="FILENAME" val="TP_tmp"/>
  <p:tag name="ORIGWIDTH" val="163"/>
  <p:tag name="PICTUREFILESIZE" val="6057"/>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TT : \EEE^{n} \rightarrow \RRR^{m \times b}  template TPT1  env TPENV1  fore 0  back 16777215  eqnno 1"/>
  <p:tag name="FILENAME" val="TP_tmp"/>
  <p:tag name="ORIGWIDTH" val="72"/>
  <p:tag name="PICTUREFILESIZE" val="4452"/>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s(\xx)  template TPT1  env TPENV1  fore 0  back 16777215  eqnno 2"/>
  <p:tag name="FILENAME" val="TP_tmp"/>
  <p:tag name="ORIGWIDTH" val="18"/>
  <p:tag name="PICTUREFILESIZE" val="2345"/>
</p:tagLst>
</file>

<file path=ppt/tags/tag5.xml><?xml version="1.0" encoding="utf-8"?>
<p:tagLst xmlns:a="http://schemas.openxmlformats.org/drawingml/2006/main" xmlns:r="http://schemas.openxmlformats.org/officeDocument/2006/relationships" xmlns:p="http://schemas.openxmlformats.org/presentationml/2006/main">
  <p:tag name="TEXPOINT" val="template"/>
  <p:tag name="SOURCE" val="TPT1  equation \text{with} \ \xx \in \EEE^n  template TPT1  env TPENV1  fore 0  back 16777215  eqnno 2"/>
  <p:tag name="FILENAME" val="TP_tmp"/>
  <p:tag name="ORIGWIDTH" val="55"/>
  <p:tag name="PICTUREFILESIZE" val="4045"/>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vv(\xx) =&#10;\begin{pmatrix}&#10;    c_1(\xx)\\&#10;    \vdots\\&#10;    c_m(\xx)&#10;\end{pmatrix}  template TPT1  env TPENV1  fore 0  back 16777215  eqnno 3"/>
  <p:tag name="FILENAME" val="TP_tmp"/>
  <p:tag name="ORIGWIDTH" val="75"/>
  <p:tag name="PICTUREFILESIZE" val="10741"/>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TT(\xx) =&#10;\begin{pmatrix}&#10;    c_{11}(\xx) &amp; \dots &amp; c_{1b}(\xx)\\&#10;    \vdots &amp; &amp; \vdots\\&#10;    c_{m1}(\xx) &amp; \dots &amp; c_{mb}(\xx)\\&#10;\end{pmatrix}  template TPT1  env TPENV1  fore 0  back 16777215  eqnno 3"/>
  <p:tag name="FILENAME" val="TP_tmp"/>
  <p:tag name="ORIGWIDTH" val="142"/>
  <p:tag name="PICTUREFILESIZE" val="16233"/>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text{with} \ \xx \in \EEE^n  template TPT1  env TPENV1  fore 0  back 16777215  eqnno 2"/>
  <p:tag name="FILENAME" val="TP_tmp"/>
  <p:tag name="ORIGWIDTH" val="55"/>
  <p:tag name="PICTUREFILESIZE" val="4045"/>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text{with} \ \xx \in \EEE^n  template TPT1  env TPENV1  fore 0  back 16777215  eqnno 2"/>
  <p:tag name="FILENAME" val="TP_tmp"/>
  <p:tag name="ORIGWIDTH" val="55"/>
  <p:tag name="PICTUREFILESIZE" val="4045"/>
</p:tagLst>
</file>

<file path=ppt/theme/theme1.xml><?xml version="1.0" encoding="utf-8"?>
<a:theme xmlns:a="http://schemas.openxmlformats.org/drawingml/2006/main" name="LectureTemplate">
  <a:themeElements>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uto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Tutoria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Tutorial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Tutorial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Tutoria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Tutoria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Tutorial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Template>
  <TotalTime>0</TotalTime>
  <Words>1871</Words>
  <Application>Microsoft Office PowerPoint</Application>
  <PresentationFormat>On-screen Show (4:3)</PresentationFormat>
  <Paragraphs>472</Paragraphs>
  <Slides>57</Slides>
  <Notes>5</Notes>
  <HiddenSlides>0</HiddenSlides>
  <MMClips>12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8" baseType="lpstr">
      <vt:lpstr>Arial</vt:lpstr>
      <vt:lpstr>Symbol</vt:lpstr>
      <vt:lpstr>Courier New</vt:lpstr>
      <vt:lpstr>Wingdings</vt:lpstr>
      <vt:lpstr>Tahoma</vt:lpstr>
      <vt:lpstr>cmmi10</vt:lpstr>
      <vt:lpstr>Times New Roman</vt:lpstr>
      <vt:lpstr>cmsy10</vt:lpstr>
      <vt:lpstr>Calibri</vt:lpstr>
      <vt:lpstr>LectureTemplate</vt:lpstr>
      <vt:lpstr>Equation</vt:lpstr>
      <vt:lpstr>Flow Visualization</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Overview</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Visualization and Data Analysis</vt:lpstr>
      <vt:lpstr>Feature-based Methods I: Content</vt:lpstr>
      <vt:lpstr>PowerPoint Presentation</vt:lpstr>
      <vt:lpstr>PowerPoint Presentation</vt:lpstr>
      <vt:lpstr>PowerPoint Presentation</vt:lpstr>
      <vt:lpstr>Classic vs. Feature-based Visualization</vt:lpstr>
      <vt:lpstr>Classic vs. Feature-based Visualization</vt:lpstr>
      <vt:lpstr>Classic vs. Feature-based Visualization</vt:lpstr>
      <vt:lpstr>Classic vs. Feature-based Visualization</vt:lpstr>
      <vt:lpstr>Classic vs. Feature-based Visualization</vt:lpstr>
      <vt:lpstr>Classic vs. Feature-based Visualization</vt:lpstr>
      <vt:lpstr>Classic vs. Feature-based Visualization</vt:lpstr>
      <vt:lpstr>Feature-based Visualization</vt:lpstr>
      <vt:lpstr>Example of a feature-based analysis and visualization</vt:lpstr>
      <vt:lpstr>PowerPoint Presentation</vt:lpstr>
      <vt:lpstr>PowerPoint Presentation</vt:lpstr>
      <vt:lpstr>Local vs. Global Features</vt:lpstr>
      <vt:lpstr>Local vs. Global</vt:lpstr>
      <vt:lpstr>Local vs. Global Features</vt:lpstr>
      <vt:lpstr>Extremal Structures</vt:lpstr>
      <vt:lpstr>Extremal structures of a 1D function</vt:lpstr>
      <vt:lpstr>Extremal structures of a 2D scalar field</vt:lpstr>
      <vt:lpstr>Extremal structures of a 2D scalar field</vt:lpstr>
      <vt:lpstr>Extremal structures of a 2D scalar field</vt:lpstr>
      <vt:lpstr>Extremal structures of a 2D scalar field</vt:lpstr>
      <vt:lpstr>Intuition behind extremal lines</vt:lpstr>
      <vt:lpstr>Intuition behind extremal lines</vt:lpstr>
      <vt:lpstr>Extremal structures of a 3D scalar field</vt:lpstr>
      <vt:lpstr>Definitions of extremal structures</vt:lpstr>
      <vt:lpstr>Applications of extremal structures</vt:lpstr>
      <vt:lpstr>Extraction of Salient Edges on Surfaces</vt:lpstr>
      <vt:lpstr>Salient Edges</vt:lpstr>
      <vt:lpstr>Salient Edges</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Lecture11</dc:title>
  <dc:creator/>
  <cp:lastModifiedBy/>
  <cp:revision>1</cp:revision>
  <dcterms:created xsi:type="dcterms:W3CDTF">2012-01-12T09:11:30Z</dcterms:created>
  <dcterms:modified xsi:type="dcterms:W3CDTF">2017-09-04T14:10:22Z</dcterms:modified>
</cp:coreProperties>
</file>